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 id="2147483657" r:id="rId3"/>
    <p:sldMasterId id="2147483665" r:id="rId4"/>
  </p:sldMasterIdLst>
  <p:notesMasterIdLst>
    <p:notesMasterId r:id="rId6"/>
  </p:notesMasterIdLst>
  <p:sldIdLst>
    <p:sldId id="590" r:id="rId5"/>
    <p:sldId id="667" r:id="rId7"/>
    <p:sldId id="670" r:id="rId8"/>
    <p:sldId id="658" r:id="rId9"/>
    <p:sldId id="655" r:id="rId10"/>
    <p:sldId id="659" r:id="rId11"/>
    <p:sldId id="653" r:id="rId12"/>
    <p:sldId id="660" r:id="rId13"/>
    <p:sldId id="592" r:id="rId14"/>
    <p:sldId id="661" r:id="rId15"/>
    <p:sldId id="593" r:id="rId16"/>
    <p:sldId id="594" r:id="rId17"/>
    <p:sldId id="662" r:id="rId18"/>
    <p:sldId id="663" r:id="rId19"/>
    <p:sldId id="671" r:id="rId20"/>
    <p:sldId id="672" r:id="rId21"/>
    <p:sldId id="364" r:id="rId22"/>
    <p:sldId id="623" r:id="rId23"/>
    <p:sldId id="460" r:id="rId24"/>
    <p:sldId id="461" r:id="rId25"/>
    <p:sldId id="619" r:id="rId26"/>
    <p:sldId id="627" r:id="rId27"/>
    <p:sldId id="628" r:id="rId28"/>
    <p:sldId id="626" r:id="rId29"/>
    <p:sldId id="631" r:id="rId30"/>
    <p:sldId id="632" r:id="rId31"/>
    <p:sldId id="633" r:id="rId32"/>
    <p:sldId id="630" r:id="rId33"/>
    <p:sldId id="636" r:id="rId34"/>
    <p:sldId id="638" r:id="rId35"/>
    <p:sldId id="637" r:id="rId36"/>
    <p:sldId id="639" r:id="rId37"/>
    <p:sldId id="635" r:id="rId38"/>
    <p:sldId id="641" r:id="rId39"/>
    <p:sldId id="642" r:id="rId40"/>
    <p:sldId id="640" r:id="rId41"/>
    <p:sldId id="644" r:id="rId42"/>
    <p:sldId id="645" r:id="rId43"/>
    <p:sldId id="643" r:id="rId44"/>
    <p:sldId id="620" r:id="rId45"/>
    <p:sldId id="621" r:id="rId46"/>
    <p:sldId id="622" r:id="rId47"/>
    <p:sldId id="647" r:id="rId48"/>
    <p:sldId id="646" r:id="rId49"/>
    <p:sldId id="294" r:id="rId50"/>
  </p:sldIdLst>
  <p:sldSz cx="9144000" cy="5143500" type="screen16x9"/>
  <p:notesSz cx="6858000" cy="9144000"/>
  <p:defaultTextStyle>
    <a:defPPr>
      <a:defRPr lang="en-US"/>
    </a:defPPr>
    <a:lvl1pPr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1pPr>
    <a:lvl2pPr marL="4572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2pPr>
    <a:lvl3pPr marL="9144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3pPr>
    <a:lvl4pPr marL="13716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4pPr>
    <a:lvl5pPr marL="1828800" algn="l" defTabSz="457200"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0E67B9"/>
    <a:srgbClr val="146FC3"/>
    <a:srgbClr val="0D63B1"/>
    <a:srgbClr val="0F6FC6"/>
    <a:srgbClr val="0B5395"/>
    <a:srgbClr val="4C4C4C"/>
    <a:srgbClr val="0E68BA"/>
    <a:srgbClr val="0D61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93" autoAdjust="0"/>
    <p:restoredTop sz="94660" autoAdjust="0"/>
  </p:normalViewPr>
  <p:slideViewPr>
    <p:cSldViewPr snapToGrid="0">
      <p:cViewPr>
        <p:scale>
          <a:sx n="110" d="100"/>
          <a:sy n="110" d="100"/>
        </p:scale>
        <p:origin x="-60" y="-546"/>
      </p:cViewPr>
      <p:guideLst>
        <p:guide orient="horz" pos="1636"/>
        <p:guide pos="2884"/>
      </p:guideLst>
    </p:cSldViewPr>
  </p:slideViewPr>
  <p:notesTextViewPr>
    <p:cViewPr>
      <p:scale>
        <a:sx n="1" d="1"/>
        <a:sy n="1" d="1"/>
      </p:scale>
      <p:origin x="0" y="0"/>
    </p:cViewPr>
  </p:notesTextViewPr>
  <p:sorterViewPr showFormatting="0">
    <p:cViewPr>
      <p:scale>
        <a:sx n="66" d="100"/>
        <a:sy n="66" d="100"/>
      </p:scale>
      <p:origin x="0" y="0"/>
    </p:cViewPr>
  </p:sorter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defRPr sz="1200" noProof="1">
                <a:latin typeface="+mn-lt"/>
                <a:ea typeface="+mn-ea"/>
              </a:defRPr>
            </a:lvl1pPr>
          </a:lstStyle>
          <a:p>
            <a:pPr>
              <a:defRPr/>
            </a:pPr>
            <a:fld id="{F3AE7C9E-7FBC-45F6-A639-D05A789D0B75}" type="datetimeFigureOut">
              <a:rPr lang="zh-CN" altLang="en-US"/>
            </a:fld>
            <a:endParaRPr lang="zh-CN" altLang="en-US"/>
          </a:p>
        </p:txBody>
      </p:sp>
      <p:sp>
        <p:nvSpPr>
          <p:cNvPr id="69636"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p:spPr>
      </p:sp>
      <p:sp>
        <p:nvSpPr>
          <p:cNvPr id="5125"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atin typeface="等线" pitchFamily="2" charset="-122"/>
                <a:ea typeface="等线" pitchFamily="2" charset="-122"/>
              </a:defRPr>
            </a:lvl1pPr>
          </a:lstStyle>
          <a:p>
            <a:pPr>
              <a:defRPr/>
            </a:pPr>
            <a:fld id="{92390CF3-E63B-4A6A-80A0-19A507A65D4B}"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幻灯片图像占位符 1"/>
          <p:cNvSpPr>
            <a:spLocks noGrp="1" noRot="1" noChangeAspect="1" noChangeArrowheads="1" noTextEdit="1"/>
          </p:cNvSpPr>
          <p:nvPr>
            <p:ph type="sldImg" idx="4294967295"/>
          </p:nvPr>
        </p:nvSpPr>
        <p:spPr>
          <a:ln>
            <a:miter lim="800000"/>
          </a:ln>
        </p:spPr>
      </p:sp>
      <p:sp>
        <p:nvSpPr>
          <p:cNvPr id="90115" name="备注占位符 2"/>
          <p:cNvSpPr>
            <a:spLocks noGrp="1" noChangeArrowheads="1"/>
          </p:cNvSpPr>
          <p:nvPr>
            <p:ph type="body" idx="4294967295"/>
          </p:nvPr>
        </p:nvSpPr>
        <p:spPr/>
        <p:txBody>
          <a:bodyPr/>
          <a:lstStyle/>
          <a:p>
            <a:pPr eaLnBrk="1" hangingPunct="1"/>
            <a:endParaRPr lang="zh-CN" altLang="en-US" smtClean="0"/>
          </a:p>
        </p:txBody>
      </p:sp>
      <p:sp>
        <p:nvSpPr>
          <p:cNvPr id="90116" name="灯片编号占位符 3"/>
          <p:cNvSpPr>
            <a:spLocks noGrp="1" noChangeArrowheads="1"/>
          </p:cNvSpPr>
          <p:nvPr>
            <p:ph type="sldNum" sz="quarter" idx="5"/>
          </p:nvPr>
        </p:nvSpPr>
        <p:spPr bwMode="auto">
          <a:noFill/>
          <a:ln>
            <a:miter lim="800000"/>
          </a:ln>
        </p:spPr>
        <p:txBody>
          <a:bodyPr/>
          <a:lstStyle/>
          <a:p>
            <a:fld id="{6F93CF70-08D5-459D-BF0A-B51BABDEC2D2}"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幻灯片图像占位符 1"/>
          <p:cNvSpPr>
            <a:spLocks noGrp="1" noRot="1" noChangeAspect="1" noChangeArrowheads="1" noTextEdit="1"/>
          </p:cNvSpPr>
          <p:nvPr>
            <p:ph type="sldImg" idx="4294967295"/>
          </p:nvPr>
        </p:nvSpPr>
        <p:spPr>
          <a:ln>
            <a:miter lim="800000"/>
          </a:ln>
        </p:spPr>
      </p:sp>
      <p:sp>
        <p:nvSpPr>
          <p:cNvPr id="122883" name="备注占位符 2"/>
          <p:cNvSpPr>
            <a:spLocks noGrp="1" noChangeArrowheads="1"/>
          </p:cNvSpPr>
          <p:nvPr>
            <p:ph type="body" idx="4294967295"/>
          </p:nvPr>
        </p:nvSpPr>
        <p:spPr/>
        <p:txBody>
          <a:bodyPr/>
          <a:lstStyle/>
          <a:p>
            <a:pPr eaLnBrk="1" hangingPunct="1"/>
            <a:endParaRPr lang="zh-CN" altLang="en-US" smtClean="0"/>
          </a:p>
        </p:txBody>
      </p:sp>
      <p:sp>
        <p:nvSpPr>
          <p:cNvPr id="122884" name="灯片编号占位符 3"/>
          <p:cNvSpPr>
            <a:spLocks noGrp="1" noChangeArrowheads="1"/>
          </p:cNvSpPr>
          <p:nvPr>
            <p:ph type="sldNum" sz="quarter" idx="5"/>
          </p:nvPr>
        </p:nvSpPr>
        <p:spPr bwMode="auto">
          <a:noFill/>
          <a:ln>
            <a:miter lim="800000"/>
          </a:ln>
        </p:spPr>
        <p:txBody>
          <a:bodyPr/>
          <a:lstStyle/>
          <a:p>
            <a:fld id="{B1E3FD26-FFA1-4B23-AED7-B779A5D81BF2}"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ChangeArrowheads="1" noTextEdit="1"/>
          </p:cNvSpPr>
          <p:nvPr>
            <p:ph type="sldImg" idx="4294967295"/>
          </p:nvPr>
        </p:nvSpPr>
        <p:spPr>
          <a:ln>
            <a:miter lim="800000"/>
          </a:ln>
        </p:spPr>
      </p:sp>
      <p:sp>
        <p:nvSpPr>
          <p:cNvPr id="120835" name="备注占位符 2"/>
          <p:cNvSpPr>
            <a:spLocks noGrp="1" noChangeArrowheads="1"/>
          </p:cNvSpPr>
          <p:nvPr>
            <p:ph type="body" idx="4294967295"/>
          </p:nvPr>
        </p:nvSpPr>
        <p:spPr/>
        <p:txBody>
          <a:bodyPr/>
          <a:lstStyle/>
          <a:p>
            <a:pPr eaLnBrk="1" hangingPunct="1"/>
            <a:endParaRPr lang="zh-CN" altLang="en-US" smtClean="0"/>
          </a:p>
        </p:txBody>
      </p:sp>
      <p:sp>
        <p:nvSpPr>
          <p:cNvPr id="120836" name="灯片编号占位符 3"/>
          <p:cNvSpPr>
            <a:spLocks noGrp="1" noChangeArrowheads="1"/>
          </p:cNvSpPr>
          <p:nvPr>
            <p:ph type="sldNum" sz="quarter" idx="5"/>
          </p:nvPr>
        </p:nvSpPr>
        <p:spPr bwMode="auto">
          <a:noFill/>
          <a:ln>
            <a:miter lim="800000"/>
          </a:ln>
        </p:spPr>
        <p:txBody>
          <a:bodyPr/>
          <a:lstStyle/>
          <a:p>
            <a:fld id="{DDF4D159-8646-4EB2-B081-C23A9AA36E4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ChangeArrowheads="1" noTextEdit="1"/>
          </p:cNvSpPr>
          <p:nvPr>
            <p:ph type="sldImg" idx="4294967295"/>
          </p:nvPr>
        </p:nvSpPr>
        <p:spPr>
          <a:ln>
            <a:miter lim="800000"/>
          </a:ln>
        </p:spPr>
      </p:sp>
      <p:sp>
        <p:nvSpPr>
          <p:cNvPr id="120835" name="备注占位符 2"/>
          <p:cNvSpPr>
            <a:spLocks noGrp="1" noChangeArrowheads="1"/>
          </p:cNvSpPr>
          <p:nvPr>
            <p:ph type="body" idx="4294967295"/>
          </p:nvPr>
        </p:nvSpPr>
        <p:spPr/>
        <p:txBody>
          <a:bodyPr/>
          <a:lstStyle/>
          <a:p>
            <a:pPr eaLnBrk="1" hangingPunct="1"/>
            <a:endParaRPr lang="zh-CN" altLang="en-US" smtClean="0"/>
          </a:p>
        </p:txBody>
      </p:sp>
      <p:sp>
        <p:nvSpPr>
          <p:cNvPr id="120836" name="灯片编号占位符 3"/>
          <p:cNvSpPr>
            <a:spLocks noGrp="1" noChangeArrowheads="1"/>
          </p:cNvSpPr>
          <p:nvPr>
            <p:ph type="sldNum" sz="quarter" idx="5"/>
          </p:nvPr>
        </p:nvSpPr>
        <p:spPr bwMode="auto">
          <a:noFill/>
          <a:ln>
            <a:miter lim="800000"/>
          </a:ln>
        </p:spPr>
        <p:txBody>
          <a:bodyPr/>
          <a:lstStyle/>
          <a:p>
            <a:fld id="{DDF4D159-8646-4EB2-B081-C23A9AA36E4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ChangeArrowheads="1" noTextEdit="1"/>
          </p:cNvSpPr>
          <p:nvPr>
            <p:ph type="sldImg" idx="4294967295"/>
          </p:nvPr>
        </p:nvSpPr>
        <p:spPr>
          <a:ln>
            <a:miter lim="800000"/>
          </a:ln>
        </p:spPr>
      </p:sp>
      <p:sp>
        <p:nvSpPr>
          <p:cNvPr id="120835" name="备注占位符 2"/>
          <p:cNvSpPr>
            <a:spLocks noGrp="1" noChangeArrowheads="1"/>
          </p:cNvSpPr>
          <p:nvPr>
            <p:ph type="body" idx="4294967295"/>
          </p:nvPr>
        </p:nvSpPr>
        <p:spPr/>
        <p:txBody>
          <a:bodyPr/>
          <a:lstStyle/>
          <a:p>
            <a:pPr eaLnBrk="1" hangingPunct="1"/>
            <a:endParaRPr lang="zh-CN" altLang="en-US" smtClean="0"/>
          </a:p>
        </p:txBody>
      </p:sp>
      <p:sp>
        <p:nvSpPr>
          <p:cNvPr id="120836" name="灯片编号占位符 3"/>
          <p:cNvSpPr>
            <a:spLocks noGrp="1" noChangeArrowheads="1"/>
          </p:cNvSpPr>
          <p:nvPr>
            <p:ph type="sldNum" sz="quarter" idx="5"/>
          </p:nvPr>
        </p:nvSpPr>
        <p:spPr bwMode="auto">
          <a:noFill/>
          <a:ln>
            <a:miter lim="800000"/>
          </a:ln>
        </p:spPr>
        <p:txBody>
          <a:bodyPr/>
          <a:lstStyle/>
          <a:p>
            <a:fld id="{DDF4D159-8646-4EB2-B081-C23A9AA36E4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ChangeArrowheads="1" noTextEdit="1"/>
          </p:cNvSpPr>
          <p:nvPr>
            <p:ph type="sldImg" idx="4294967295"/>
          </p:nvPr>
        </p:nvSpPr>
        <p:spPr>
          <a:ln>
            <a:miter lim="800000"/>
          </a:ln>
        </p:spPr>
      </p:sp>
      <p:sp>
        <p:nvSpPr>
          <p:cNvPr id="123907" name="备注占位符 2"/>
          <p:cNvSpPr>
            <a:spLocks noGrp="1" noChangeArrowheads="1"/>
          </p:cNvSpPr>
          <p:nvPr>
            <p:ph type="body" idx="4294967295"/>
          </p:nvPr>
        </p:nvSpPr>
        <p:spPr/>
        <p:txBody>
          <a:bodyPr/>
          <a:lstStyle/>
          <a:p>
            <a:pPr eaLnBrk="1" hangingPunct="1"/>
            <a:endParaRPr lang="zh-CN" altLang="en-US" smtClean="0"/>
          </a:p>
        </p:txBody>
      </p:sp>
      <p:sp>
        <p:nvSpPr>
          <p:cNvPr id="123908" name="灯片编号占位符 3"/>
          <p:cNvSpPr>
            <a:spLocks noGrp="1" noChangeArrowheads="1"/>
          </p:cNvSpPr>
          <p:nvPr>
            <p:ph type="sldNum" sz="quarter" idx="5"/>
          </p:nvPr>
        </p:nvSpPr>
        <p:spPr bwMode="auto">
          <a:noFill/>
          <a:ln>
            <a:miter lim="800000"/>
          </a:ln>
        </p:spPr>
        <p:txBody>
          <a:bodyPr/>
          <a:lstStyle/>
          <a:p>
            <a:fld id="{01C4F76B-C3D4-43B1-A957-6D27200E3F3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幻灯片图像占位符 1"/>
          <p:cNvSpPr>
            <a:spLocks noGrp="1" noRot="1" noChangeAspect="1" noChangeArrowheads="1" noTextEdit="1"/>
          </p:cNvSpPr>
          <p:nvPr>
            <p:ph type="sldImg" idx="4294967295"/>
          </p:nvPr>
        </p:nvSpPr>
        <p:spPr>
          <a:ln>
            <a:miter lim="800000"/>
          </a:ln>
        </p:spPr>
      </p:sp>
      <p:sp>
        <p:nvSpPr>
          <p:cNvPr id="133123" name="备注占位符 2"/>
          <p:cNvSpPr>
            <a:spLocks noGrp="1" noChangeArrowheads="1"/>
          </p:cNvSpPr>
          <p:nvPr>
            <p:ph type="body" idx="4294967295"/>
          </p:nvPr>
        </p:nvSpPr>
        <p:spPr/>
        <p:txBody>
          <a:bodyPr/>
          <a:lstStyle/>
          <a:p>
            <a:pPr eaLnBrk="1" hangingPunct="1"/>
            <a:endParaRPr lang="zh-CN" altLang="en-US" smtClean="0"/>
          </a:p>
        </p:txBody>
      </p:sp>
      <p:sp>
        <p:nvSpPr>
          <p:cNvPr id="133124" name="灯片编号占位符 3"/>
          <p:cNvSpPr>
            <a:spLocks noGrp="1" noChangeArrowheads="1"/>
          </p:cNvSpPr>
          <p:nvPr>
            <p:ph type="sldNum" sz="quarter" idx="5"/>
          </p:nvPr>
        </p:nvSpPr>
        <p:spPr bwMode="auto">
          <a:noFill/>
          <a:ln>
            <a:miter lim="800000"/>
          </a:ln>
        </p:spPr>
        <p:txBody>
          <a:bodyPr/>
          <a:lstStyle/>
          <a:p>
            <a:fld id="{E7BBA757-48AA-41D2-A712-CD658969589A}"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ChangeArrowheads="1" noTextEdit="1"/>
          </p:cNvSpPr>
          <p:nvPr>
            <p:ph type="sldImg" idx="4294967295"/>
          </p:nvPr>
        </p:nvSpPr>
        <p:spPr>
          <a:ln>
            <a:miter lim="800000"/>
          </a:ln>
        </p:spPr>
      </p:sp>
      <p:sp>
        <p:nvSpPr>
          <p:cNvPr id="120835" name="备注占位符 2"/>
          <p:cNvSpPr>
            <a:spLocks noGrp="1" noChangeArrowheads="1"/>
          </p:cNvSpPr>
          <p:nvPr>
            <p:ph type="body" idx="4294967295"/>
          </p:nvPr>
        </p:nvSpPr>
        <p:spPr/>
        <p:txBody>
          <a:bodyPr/>
          <a:lstStyle/>
          <a:p>
            <a:pPr eaLnBrk="1" hangingPunct="1"/>
            <a:endParaRPr lang="zh-CN" altLang="en-US" smtClean="0"/>
          </a:p>
        </p:txBody>
      </p:sp>
      <p:sp>
        <p:nvSpPr>
          <p:cNvPr id="120836" name="灯片编号占位符 3"/>
          <p:cNvSpPr>
            <a:spLocks noGrp="1" noChangeArrowheads="1"/>
          </p:cNvSpPr>
          <p:nvPr>
            <p:ph type="sldNum" sz="quarter" idx="5"/>
          </p:nvPr>
        </p:nvSpPr>
        <p:spPr bwMode="auto">
          <a:noFill/>
          <a:ln>
            <a:miter lim="800000"/>
          </a:ln>
        </p:spPr>
        <p:txBody>
          <a:bodyPr/>
          <a:lstStyle/>
          <a:p>
            <a:fld id="{DDF4D159-8646-4EB2-B081-C23A9AA36E4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ChangeArrowheads="1" noTextEdit="1"/>
          </p:cNvSpPr>
          <p:nvPr>
            <p:ph type="sldImg" idx="4294967295"/>
          </p:nvPr>
        </p:nvSpPr>
        <p:spPr>
          <a:ln>
            <a:miter lim="800000"/>
          </a:ln>
        </p:spPr>
      </p:sp>
      <p:sp>
        <p:nvSpPr>
          <p:cNvPr id="120835" name="备注占位符 2"/>
          <p:cNvSpPr>
            <a:spLocks noGrp="1" noChangeArrowheads="1"/>
          </p:cNvSpPr>
          <p:nvPr>
            <p:ph type="body" idx="4294967295"/>
          </p:nvPr>
        </p:nvSpPr>
        <p:spPr/>
        <p:txBody>
          <a:bodyPr/>
          <a:lstStyle/>
          <a:p>
            <a:pPr eaLnBrk="1" hangingPunct="1"/>
            <a:endParaRPr lang="zh-CN" altLang="en-US" smtClean="0"/>
          </a:p>
        </p:txBody>
      </p:sp>
      <p:sp>
        <p:nvSpPr>
          <p:cNvPr id="120836" name="灯片编号占位符 3"/>
          <p:cNvSpPr>
            <a:spLocks noGrp="1" noChangeArrowheads="1"/>
          </p:cNvSpPr>
          <p:nvPr>
            <p:ph type="sldNum" sz="quarter" idx="5"/>
          </p:nvPr>
        </p:nvSpPr>
        <p:spPr bwMode="auto">
          <a:noFill/>
          <a:ln>
            <a:miter lim="800000"/>
          </a:ln>
        </p:spPr>
        <p:txBody>
          <a:bodyPr/>
          <a:lstStyle/>
          <a:p>
            <a:fld id="{DDF4D159-8646-4EB2-B081-C23A9AA36E4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ChangeArrowheads="1" noTextEdit="1"/>
          </p:cNvSpPr>
          <p:nvPr>
            <p:ph type="sldImg" idx="4294967295"/>
          </p:nvPr>
        </p:nvSpPr>
        <p:spPr>
          <a:ln>
            <a:miter lim="800000"/>
          </a:ln>
        </p:spPr>
      </p:sp>
      <p:sp>
        <p:nvSpPr>
          <p:cNvPr id="120835" name="备注占位符 2"/>
          <p:cNvSpPr>
            <a:spLocks noGrp="1" noChangeArrowheads="1"/>
          </p:cNvSpPr>
          <p:nvPr>
            <p:ph type="body" idx="4294967295"/>
          </p:nvPr>
        </p:nvSpPr>
        <p:spPr/>
        <p:txBody>
          <a:bodyPr/>
          <a:lstStyle/>
          <a:p>
            <a:pPr eaLnBrk="1" hangingPunct="1"/>
            <a:endParaRPr lang="zh-CN" altLang="en-US" smtClean="0"/>
          </a:p>
        </p:txBody>
      </p:sp>
      <p:sp>
        <p:nvSpPr>
          <p:cNvPr id="120836" name="灯片编号占位符 3"/>
          <p:cNvSpPr>
            <a:spLocks noGrp="1" noChangeArrowheads="1"/>
          </p:cNvSpPr>
          <p:nvPr>
            <p:ph type="sldNum" sz="quarter" idx="5"/>
          </p:nvPr>
        </p:nvSpPr>
        <p:spPr bwMode="auto">
          <a:noFill/>
          <a:ln>
            <a:miter lim="800000"/>
          </a:ln>
        </p:spPr>
        <p:txBody>
          <a:bodyPr/>
          <a:lstStyle/>
          <a:p>
            <a:fld id="{DDF4D159-8646-4EB2-B081-C23A9AA36E4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幻灯片图像占位符 1"/>
          <p:cNvSpPr>
            <a:spLocks noGrp="1" noRot="1" noChangeAspect="1" noChangeArrowheads="1" noTextEdit="1"/>
          </p:cNvSpPr>
          <p:nvPr>
            <p:ph type="sldImg" idx="4294967295"/>
          </p:nvPr>
        </p:nvSpPr>
        <p:spPr>
          <a:ln>
            <a:miter lim="800000"/>
          </a:ln>
        </p:spPr>
      </p:sp>
      <p:sp>
        <p:nvSpPr>
          <p:cNvPr id="120835" name="备注占位符 2"/>
          <p:cNvSpPr>
            <a:spLocks noGrp="1" noChangeArrowheads="1"/>
          </p:cNvSpPr>
          <p:nvPr>
            <p:ph type="body" idx="4294967295"/>
          </p:nvPr>
        </p:nvSpPr>
        <p:spPr/>
        <p:txBody>
          <a:bodyPr/>
          <a:lstStyle/>
          <a:p>
            <a:pPr eaLnBrk="1" hangingPunct="1"/>
            <a:endParaRPr lang="zh-CN" altLang="en-US" smtClean="0"/>
          </a:p>
        </p:txBody>
      </p:sp>
      <p:sp>
        <p:nvSpPr>
          <p:cNvPr id="120836" name="灯片编号占位符 3"/>
          <p:cNvSpPr>
            <a:spLocks noGrp="1" noChangeArrowheads="1"/>
          </p:cNvSpPr>
          <p:nvPr>
            <p:ph type="sldNum" sz="quarter" idx="5"/>
          </p:nvPr>
        </p:nvSpPr>
        <p:spPr bwMode="auto">
          <a:noFill/>
          <a:ln>
            <a:miter lim="800000"/>
          </a:ln>
        </p:spPr>
        <p:txBody>
          <a:bodyPr/>
          <a:lstStyle/>
          <a:p>
            <a:fld id="{DDF4D159-8646-4EB2-B081-C23A9AA36E4B}"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幻灯片图像占位符 1"/>
          <p:cNvSpPr>
            <a:spLocks noGrp="1" noRot="1" noChangeAspect="1" noChangeArrowheads="1" noTextEdit="1"/>
          </p:cNvSpPr>
          <p:nvPr>
            <p:ph type="sldImg" idx="4294967295"/>
          </p:nvPr>
        </p:nvSpPr>
        <p:spPr>
          <a:ln>
            <a:miter lim="800000"/>
          </a:ln>
        </p:spPr>
      </p:sp>
      <p:sp>
        <p:nvSpPr>
          <p:cNvPr id="121859" name="备注占位符 2"/>
          <p:cNvSpPr>
            <a:spLocks noGrp="1" noChangeArrowheads="1"/>
          </p:cNvSpPr>
          <p:nvPr>
            <p:ph type="body" idx="4294967295"/>
          </p:nvPr>
        </p:nvSpPr>
        <p:spPr/>
        <p:txBody>
          <a:bodyPr/>
          <a:lstStyle/>
          <a:p>
            <a:pPr eaLnBrk="1" hangingPunct="1"/>
            <a:endParaRPr lang="zh-CN" altLang="en-US" smtClean="0"/>
          </a:p>
        </p:txBody>
      </p:sp>
      <p:sp>
        <p:nvSpPr>
          <p:cNvPr id="121860" name="灯片编号占位符 3"/>
          <p:cNvSpPr>
            <a:spLocks noGrp="1" noChangeArrowheads="1"/>
          </p:cNvSpPr>
          <p:nvPr>
            <p:ph type="sldNum" sz="quarter" idx="5"/>
          </p:nvPr>
        </p:nvSpPr>
        <p:spPr bwMode="auto">
          <a:noFill/>
          <a:ln>
            <a:miter lim="800000"/>
          </a:ln>
        </p:spPr>
        <p:txBody>
          <a:bodyPr/>
          <a:lstStyle/>
          <a:p>
            <a:fld id="{4C97EB09-AD58-4159-AEB6-B8669C766359}" type="slidenum">
              <a:rPr lang="zh-CN" altLang="en-US" smtClean="0">
                <a:latin typeface="Arial" panose="020B0604020202020204" pitchFamily="34" charset="0"/>
                <a:ea typeface="微软雅黑" panose="020B0503020204020204" pitchFamily="34" charset="-122"/>
              </a:rPr>
            </a:fld>
            <a:endParaRPr lang="zh-CN" altLang="en-US" smtClean="0">
              <a:latin typeface="Arial" panose="020B0604020202020204" pitchFamily="34" charset="0"/>
              <a:ea typeface="微软雅黑" panose="020B0503020204020204" pitchFamily="3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6_自定义版式">
    <p:spTree>
      <p:nvGrpSpPr>
        <p:cNvPr id="1" name=""/>
        <p:cNvGrpSpPr/>
        <p:nvPr/>
      </p:nvGrpSpPr>
      <p:grpSpPr>
        <a:xfrm>
          <a:off x="0" y="0"/>
          <a:ext cx="0" cy="0"/>
          <a:chOff x="0" y="0"/>
          <a:chExt cx="0" cy="0"/>
        </a:xfrm>
      </p:grpSpPr>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theme" Target="../theme/theme2.xml"/><Relationship Id="rId8" Type="http://schemas.openxmlformats.org/officeDocument/2006/relationships/image" Target="../media/image1.jpeg"/><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9" Type="http://schemas.openxmlformats.org/officeDocument/2006/relationships/image" Target="../media/image1.jpeg"/><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0" Type="http://schemas.openxmlformats.org/officeDocument/2006/relationships/theme" Target="../theme/theme3.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3238500" y="2229240"/>
            <a:ext cx="2667000" cy="231140"/>
          </a:xfrm>
          <a:prstGeom prst="rect">
            <a:avLst/>
          </a:prstGeom>
          <a:noFill/>
        </p:spPr>
        <p:txBody>
          <a:bodyPr>
            <a:spAutoFit/>
          </a:bodyPr>
          <a:lstStyle/>
          <a:p>
            <a:pPr fontAlgn="auto">
              <a:defRPr/>
            </a:pPr>
            <a:r>
              <a:rPr lang="zh-CN" altLang="en-US" sz="225" noProof="1">
                <a:solidFill>
                  <a:schemeClr val="bg1">
                    <a:alpha val="0"/>
                  </a:schemeClr>
                </a:solidFill>
                <a:latin typeface="微软雅黑" panose="020B0503020204020204" pitchFamily="34" charset="-122"/>
                <a:sym typeface="+mn-ea"/>
              </a:rPr>
              <a:t>感谢您下载包图网平台上提供的</a:t>
            </a:r>
            <a:r>
              <a:rPr lang="en-US" altLang="zh-CN" sz="225" noProof="1">
                <a:solidFill>
                  <a:schemeClr val="bg1">
                    <a:alpha val="0"/>
                  </a:schemeClr>
                </a:solidFill>
                <a:latin typeface="微软雅黑" panose="020B0503020204020204" pitchFamily="34" charset="-122"/>
                <a:sym typeface="+mn-ea"/>
              </a:rPr>
              <a:t>PPT</a:t>
            </a:r>
            <a:r>
              <a:rPr lang="zh-CN" altLang="en-US" sz="225" noProof="1">
                <a:solidFill>
                  <a:schemeClr val="bg1">
                    <a:alpha val="0"/>
                  </a:scheme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225" noProof="1">
              <a:solidFill>
                <a:schemeClr val="bg1">
                  <a:alpha val="0"/>
                </a:schemeClr>
              </a:solidFill>
              <a:latin typeface="微软雅黑" panose="020B0503020204020204" pitchFamily="34" charset="-122"/>
              <a:sym typeface="+mn-ea"/>
            </a:endParaRPr>
          </a:p>
          <a:p>
            <a:pPr fontAlgn="auto">
              <a:defRPr/>
            </a:pPr>
            <a:r>
              <a:rPr lang="en-US" altLang="zh-CN" sz="450" noProof="1">
                <a:solidFill>
                  <a:schemeClr val="bg1">
                    <a:alpha val="0"/>
                  </a:schemeClr>
                </a:solidFill>
                <a:latin typeface="微软雅黑" panose="020B0503020204020204" pitchFamily="34" charset="-122"/>
                <a:sym typeface="+mn-ea"/>
              </a:rPr>
              <a:t>ibaotu.com</a:t>
            </a:r>
            <a:endParaRPr lang="en-US" altLang="zh-CN" sz="450" noProof="1">
              <a:solidFill>
                <a:schemeClr val="bg1">
                  <a:alpha val="0"/>
                </a:schemeClr>
              </a:solidFill>
              <a:latin typeface="微软雅黑" panose="020B0503020204020204" pitchFamily="34" charset="-122"/>
              <a:sym typeface="+mn-ea"/>
            </a:endParaRPr>
          </a:p>
        </p:txBody>
      </p:sp>
      <p:grpSp>
        <p:nvGrpSpPr>
          <p:cNvPr id="1027" name="组合 2"/>
          <p:cNvGrpSpPr/>
          <p:nvPr userDrawn="1"/>
        </p:nvGrpSpPr>
        <p:grpSpPr bwMode="auto">
          <a:xfrm>
            <a:off x="-4763" y="3175"/>
            <a:ext cx="9144001" cy="5143500"/>
            <a:chOff x="0" y="0"/>
            <a:chExt cx="12192000" cy="6858000"/>
          </a:xfrm>
        </p:grpSpPr>
        <p:pic>
          <p:nvPicPr>
            <p:cNvPr id="1028" name="图片 3"/>
            <p:cNvPicPr>
              <a:picLocks noChangeAspect="1" noChangeArrowheads="1"/>
            </p:cNvPicPr>
            <p:nvPr/>
          </p:nvPicPr>
          <p:blipFill>
            <a:blip r:embed="rId9"/>
            <a:srcRect t="80000" r="16310"/>
            <a:stretch>
              <a:fillRect/>
            </a:stretch>
          </p:blipFill>
          <p:spPr bwMode="auto">
            <a:xfrm>
              <a:off x="0" y="5715000"/>
              <a:ext cx="10203543" cy="1143000"/>
            </a:xfrm>
            <a:prstGeom prst="rect">
              <a:avLst/>
            </a:prstGeom>
            <a:noFill/>
            <a:ln w="9525">
              <a:noFill/>
              <a:miter lim="800000"/>
              <a:headEnd/>
              <a:tailEnd/>
            </a:ln>
          </p:spPr>
        </p:pic>
        <p:pic>
          <p:nvPicPr>
            <p:cNvPr id="1029" name="图片 4"/>
            <p:cNvPicPr>
              <a:picLocks noChangeAspect="1" noChangeArrowheads="1"/>
            </p:cNvPicPr>
            <p:nvPr/>
          </p:nvPicPr>
          <p:blipFill>
            <a:blip r:embed="rId9"/>
            <a:srcRect l="67381" t="80000" r="16310"/>
            <a:stretch>
              <a:fillRect/>
            </a:stretch>
          </p:blipFill>
          <p:spPr bwMode="auto">
            <a:xfrm>
              <a:off x="10203543" y="5715000"/>
              <a:ext cx="1988457" cy="1143000"/>
            </a:xfrm>
            <a:prstGeom prst="rect">
              <a:avLst/>
            </a:prstGeom>
            <a:noFill/>
            <a:ln w="9525">
              <a:noFill/>
              <a:miter lim="800000"/>
              <a:headEnd/>
              <a:tailEnd/>
            </a:ln>
          </p:spPr>
        </p:pic>
        <p:pic>
          <p:nvPicPr>
            <p:cNvPr id="1030" name="图片 5"/>
            <p:cNvPicPr>
              <a:picLocks noChangeAspect="1" noChangeArrowheads="1"/>
            </p:cNvPicPr>
            <p:nvPr/>
          </p:nvPicPr>
          <p:blipFill>
            <a:blip r:embed="rId9"/>
            <a:srcRect t="80000" r="16310"/>
            <a:stretch>
              <a:fillRect/>
            </a:stretch>
          </p:blipFill>
          <p:spPr bwMode="auto">
            <a:xfrm>
              <a:off x="0" y="4572000"/>
              <a:ext cx="10203543" cy="1143000"/>
            </a:xfrm>
            <a:prstGeom prst="rect">
              <a:avLst/>
            </a:prstGeom>
            <a:noFill/>
            <a:ln w="9525">
              <a:noFill/>
              <a:miter lim="800000"/>
              <a:headEnd/>
              <a:tailEnd/>
            </a:ln>
          </p:spPr>
        </p:pic>
        <p:pic>
          <p:nvPicPr>
            <p:cNvPr id="1031" name="图片 6"/>
            <p:cNvPicPr>
              <a:picLocks noChangeAspect="1" noChangeArrowheads="1"/>
            </p:cNvPicPr>
            <p:nvPr/>
          </p:nvPicPr>
          <p:blipFill>
            <a:blip r:embed="rId9"/>
            <a:srcRect l="67381" t="80000" r="16310"/>
            <a:stretch>
              <a:fillRect/>
            </a:stretch>
          </p:blipFill>
          <p:spPr bwMode="auto">
            <a:xfrm>
              <a:off x="10203543" y="4572000"/>
              <a:ext cx="1988457" cy="1143000"/>
            </a:xfrm>
            <a:prstGeom prst="rect">
              <a:avLst/>
            </a:prstGeom>
            <a:noFill/>
            <a:ln w="9525">
              <a:noFill/>
              <a:miter lim="800000"/>
              <a:headEnd/>
              <a:tailEnd/>
            </a:ln>
          </p:spPr>
        </p:pic>
        <p:pic>
          <p:nvPicPr>
            <p:cNvPr id="1032" name="图片 7"/>
            <p:cNvPicPr>
              <a:picLocks noChangeAspect="1" noChangeArrowheads="1"/>
            </p:cNvPicPr>
            <p:nvPr/>
          </p:nvPicPr>
          <p:blipFill>
            <a:blip r:embed="rId9"/>
            <a:srcRect t="80000" r="16310"/>
            <a:stretch>
              <a:fillRect/>
            </a:stretch>
          </p:blipFill>
          <p:spPr bwMode="auto">
            <a:xfrm>
              <a:off x="0" y="3429000"/>
              <a:ext cx="10203543" cy="1143000"/>
            </a:xfrm>
            <a:prstGeom prst="rect">
              <a:avLst/>
            </a:prstGeom>
            <a:noFill/>
            <a:ln w="9525">
              <a:noFill/>
              <a:miter lim="800000"/>
              <a:headEnd/>
              <a:tailEnd/>
            </a:ln>
          </p:spPr>
        </p:pic>
        <p:pic>
          <p:nvPicPr>
            <p:cNvPr id="1033" name="图片 8"/>
            <p:cNvPicPr>
              <a:picLocks noChangeAspect="1" noChangeArrowheads="1"/>
            </p:cNvPicPr>
            <p:nvPr/>
          </p:nvPicPr>
          <p:blipFill>
            <a:blip r:embed="rId9"/>
            <a:srcRect l="67381" t="80000" r="16310"/>
            <a:stretch>
              <a:fillRect/>
            </a:stretch>
          </p:blipFill>
          <p:spPr bwMode="auto">
            <a:xfrm>
              <a:off x="10203543" y="3429000"/>
              <a:ext cx="1988457" cy="1143000"/>
            </a:xfrm>
            <a:prstGeom prst="rect">
              <a:avLst/>
            </a:prstGeom>
            <a:noFill/>
            <a:ln w="9525">
              <a:noFill/>
              <a:miter lim="800000"/>
              <a:headEnd/>
              <a:tailEnd/>
            </a:ln>
          </p:spPr>
        </p:pic>
        <p:pic>
          <p:nvPicPr>
            <p:cNvPr id="1034" name="图片 9"/>
            <p:cNvPicPr>
              <a:picLocks noChangeAspect="1" noChangeArrowheads="1"/>
            </p:cNvPicPr>
            <p:nvPr/>
          </p:nvPicPr>
          <p:blipFill>
            <a:blip r:embed="rId9"/>
            <a:srcRect t="80000" r="16310"/>
            <a:stretch>
              <a:fillRect/>
            </a:stretch>
          </p:blipFill>
          <p:spPr bwMode="auto">
            <a:xfrm>
              <a:off x="0" y="2286000"/>
              <a:ext cx="10203543" cy="1143000"/>
            </a:xfrm>
            <a:prstGeom prst="rect">
              <a:avLst/>
            </a:prstGeom>
            <a:noFill/>
            <a:ln w="9525">
              <a:noFill/>
              <a:miter lim="800000"/>
              <a:headEnd/>
              <a:tailEnd/>
            </a:ln>
          </p:spPr>
        </p:pic>
        <p:pic>
          <p:nvPicPr>
            <p:cNvPr id="1035" name="图片 10"/>
            <p:cNvPicPr>
              <a:picLocks noChangeAspect="1" noChangeArrowheads="1"/>
            </p:cNvPicPr>
            <p:nvPr/>
          </p:nvPicPr>
          <p:blipFill>
            <a:blip r:embed="rId9"/>
            <a:srcRect l="67381" t="80000" r="16310"/>
            <a:stretch>
              <a:fillRect/>
            </a:stretch>
          </p:blipFill>
          <p:spPr bwMode="auto">
            <a:xfrm>
              <a:off x="10203543" y="2286000"/>
              <a:ext cx="1988457" cy="1143000"/>
            </a:xfrm>
            <a:prstGeom prst="rect">
              <a:avLst/>
            </a:prstGeom>
            <a:noFill/>
            <a:ln w="9525">
              <a:noFill/>
              <a:miter lim="800000"/>
              <a:headEnd/>
              <a:tailEnd/>
            </a:ln>
          </p:spPr>
        </p:pic>
        <p:pic>
          <p:nvPicPr>
            <p:cNvPr id="1036" name="图片 11"/>
            <p:cNvPicPr>
              <a:picLocks noChangeAspect="1" noChangeArrowheads="1"/>
            </p:cNvPicPr>
            <p:nvPr/>
          </p:nvPicPr>
          <p:blipFill>
            <a:blip r:embed="rId9"/>
            <a:srcRect t="80000" r="16310"/>
            <a:stretch>
              <a:fillRect/>
            </a:stretch>
          </p:blipFill>
          <p:spPr bwMode="auto">
            <a:xfrm>
              <a:off x="0" y="1143000"/>
              <a:ext cx="10203543" cy="1143000"/>
            </a:xfrm>
            <a:prstGeom prst="rect">
              <a:avLst/>
            </a:prstGeom>
            <a:noFill/>
            <a:ln w="9525">
              <a:noFill/>
              <a:miter lim="800000"/>
              <a:headEnd/>
              <a:tailEnd/>
            </a:ln>
          </p:spPr>
        </p:pic>
        <p:pic>
          <p:nvPicPr>
            <p:cNvPr id="1037" name="图片 12"/>
            <p:cNvPicPr>
              <a:picLocks noChangeAspect="1" noChangeArrowheads="1"/>
            </p:cNvPicPr>
            <p:nvPr/>
          </p:nvPicPr>
          <p:blipFill>
            <a:blip r:embed="rId9"/>
            <a:srcRect l="67381" t="80000" r="16310"/>
            <a:stretch>
              <a:fillRect/>
            </a:stretch>
          </p:blipFill>
          <p:spPr bwMode="auto">
            <a:xfrm>
              <a:off x="10203543" y="1143000"/>
              <a:ext cx="1988457" cy="1143000"/>
            </a:xfrm>
            <a:prstGeom prst="rect">
              <a:avLst/>
            </a:prstGeom>
            <a:noFill/>
            <a:ln w="9525">
              <a:noFill/>
              <a:miter lim="800000"/>
              <a:headEnd/>
              <a:tailEnd/>
            </a:ln>
          </p:spPr>
        </p:pic>
        <p:pic>
          <p:nvPicPr>
            <p:cNvPr id="1038" name="图片 13"/>
            <p:cNvPicPr>
              <a:picLocks noChangeAspect="1" noChangeArrowheads="1"/>
            </p:cNvPicPr>
            <p:nvPr/>
          </p:nvPicPr>
          <p:blipFill>
            <a:blip r:embed="rId9"/>
            <a:srcRect t="80000" r="16310"/>
            <a:stretch>
              <a:fillRect/>
            </a:stretch>
          </p:blipFill>
          <p:spPr bwMode="auto">
            <a:xfrm>
              <a:off x="0" y="0"/>
              <a:ext cx="10203543" cy="1143000"/>
            </a:xfrm>
            <a:prstGeom prst="rect">
              <a:avLst/>
            </a:prstGeom>
            <a:noFill/>
            <a:ln w="9525">
              <a:noFill/>
              <a:miter lim="800000"/>
              <a:headEnd/>
              <a:tailEnd/>
            </a:ln>
          </p:spPr>
        </p:pic>
        <p:pic>
          <p:nvPicPr>
            <p:cNvPr id="1039" name="图片 14"/>
            <p:cNvPicPr>
              <a:picLocks noChangeAspect="1" noChangeArrowheads="1"/>
            </p:cNvPicPr>
            <p:nvPr/>
          </p:nvPicPr>
          <p:blipFill>
            <a:blip r:embed="rId9"/>
            <a:srcRect l="67381" t="80000" r="16310"/>
            <a:stretch>
              <a:fillRect/>
            </a:stretch>
          </p:blipFill>
          <p:spPr bwMode="auto">
            <a:xfrm>
              <a:off x="10203543" y="0"/>
              <a:ext cx="1988457" cy="11430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spd="slow">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3238500" y="2229240"/>
            <a:ext cx="2667000" cy="231140"/>
          </a:xfrm>
          <a:prstGeom prst="rect">
            <a:avLst/>
          </a:prstGeom>
          <a:noFill/>
        </p:spPr>
        <p:txBody>
          <a:bodyPr>
            <a:spAutoFit/>
          </a:bodyPr>
          <a:lstStyle/>
          <a:p>
            <a:pPr fontAlgn="auto">
              <a:defRPr/>
            </a:pPr>
            <a:r>
              <a:rPr lang="zh-CN" altLang="en-US" sz="225" noProof="1">
                <a:solidFill>
                  <a:schemeClr val="bg1">
                    <a:alpha val="0"/>
                  </a:schemeClr>
                </a:solidFill>
                <a:latin typeface="微软雅黑" panose="020B0503020204020204" pitchFamily="34" charset="-122"/>
                <a:sym typeface="+mn-ea"/>
              </a:rPr>
              <a:t>感谢您下载包图网平台上提供的</a:t>
            </a:r>
            <a:r>
              <a:rPr lang="en-US" altLang="zh-CN" sz="225" noProof="1">
                <a:solidFill>
                  <a:schemeClr val="bg1">
                    <a:alpha val="0"/>
                  </a:schemeClr>
                </a:solidFill>
                <a:latin typeface="微软雅黑" panose="020B0503020204020204" pitchFamily="34" charset="-122"/>
                <a:sym typeface="+mn-ea"/>
              </a:rPr>
              <a:t>PPT</a:t>
            </a:r>
            <a:r>
              <a:rPr lang="zh-CN" altLang="en-US" sz="225" noProof="1">
                <a:solidFill>
                  <a:schemeClr val="bg1">
                    <a:alpha val="0"/>
                  </a:scheme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225" noProof="1">
              <a:solidFill>
                <a:schemeClr val="bg1">
                  <a:alpha val="0"/>
                </a:schemeClr>
              </a:solidFill>
              <a:latin typeface="微软雅黑" panose="020B0503020204020204" pitchFamily="34" charset="-122"/>
              <a:sym typeface="+mn-ea"/>
            </a:endParaRPr>
          </a:p>
          <a:p>
            <a:pPr fontAlgn="auto">
              <a:defRPr/>
            </a:pPr>
            <a:r>
              <a:rPr lang="en-US" altLang="zh-CN" sz="450" noProof="1">
                <a:solidFill>
                  <a:schemeClr val="bg1">
                    <a:alpha val="0"/>
                  </a:schemeClr>
                </a:solidFill>
                <a:latin typeface="微软雅黑" panose="020B0503020204020204" pitchFamily="34" charset="-122"/>
                <a:sym typeface="+mn-ea"/>
              </a:rPr>
              <a:t>ibaotu.com</a:t>
            </a:r>
            <a:endParaRPr lang="en-US" altLang="zh-CN" sz="450" noProof="1">
              <a:solidFill>
                <a:schemeClr val="bg1">
                  <a:alpha val="0"/>
                </a:schemeClr>
              </a:solidFill>
              <a:latin typeface="微软雅黑" panose="020B0503020204020204" pitchFamily="34" charset="-122"/>
              <a:sym typeface="+mn-ea"/>
            </a:endParaRPr>
          </a:p>
        </p:txBody>
      </p:sp>
      <p:grpSp>
        <p:nvGrpSpPr>
          <p:cNvPr id="2051" name="组合 2"/>
          <p:cNvGrpSpPr/>
          <p:nvPr userDrawn="1"/>
        </p:nvGrpSpPr>
        <p:grpSpPr bwMode="auto">
          <a:xfrm>
            <a:off x="-4763" y="3175"/>
            <a:ext cx="9144001" cy="5143500"/>
            <a:chOff x="0" y="0"/>
            <a:chExt cx="12192000" cy="6858000"/>
          </a:xfrm>
        </p:grpSpPr>
        <p:pic>
          <p:nvPicPr>
            <p:cNvPr id="2052" name="图片 3"/>
            <p:cNvPicPr>
              <a:picLocks noChangeAspect="1" noChangeArrowheads="1"/>
            </p:cNvPicPr>
            <p:nvPr/>
          </p:nvPicPr>
          <p:blipFill>
            <a:blip r:embed="rId8"/>
            <a:srcRect t="80000" r="16310"/>
            <a:stretch>
              <a:fillRect/>
            </a:stretch>
          </p:blipFill>
          <p:spPr bwMode="auto">
            <a:xfrm>
              <a:off x="0" y="5715000"/>
              <a:ext cx="10203543" cy="1143000"/>
            </a:xfrm>
            <a:prstGeom prst="rect">
              <a:avLst/>
            </a:prstGeom>
            <a:noFill/>
            <a:ln w="9525">
              <a:noFill/>
              <a:miter lim="800000"/>
              <a:headEnd/>
              <a:tailEnd/>
            </a:ln>
          </p:spPr>
        </p:pic>
        <p:pic>
          <p:nvPicPr>
            <p:cNvPr id="2053" name="图片 4"/>
            <p:cNvPicPr>
              <a:picLocks noChangeAspect="1" noChangeArrowheads="1"/>
            </p:cNvPicPr>
            <p:nvPr/>
          </p:nvPicPr>
          <p:blipFill>
            <a:blip r:embed="rId8"/>
            <a:srcRect l="67381" t="80000" r="16310"/>
            <a:stretch>
              <a:fillRect/>
            </a:stretch>
          </p:blipFill>
          <p:spPr bwMode="auto">
            <a:xfrm>
              <a:off x="10203543" y="5715000"/>
              <a:ext cx="1988457" cy="1143000"/>
            </a:xfrm>
            <a:prstGeom prst="rect">
              <a:avLst/>
            </a:prstGeom>
            <a:noFill/>
            <a:ln w="9525">
              <a:noFill/>
              <a:miter lim="800000"/>
              <a:headEnd/>
              <a:tailEnd/>
            </a:ln>
          </p:spPr>
        </p:pic>
        <p:pic>
          <p:nvPicPr>
            <p:cNvPr id="2054" name="图片 5"/>
            <p:cNvPicPr>
              <a:picLocks noChangeAspect="1" noChangeArrowheads="1"/>
            </p:cNvPicPr>
            <p:nvPr/>
          </p:nvPicPr>
          <p:blipFill>
            <a:blip r:embed="rId8"/>
            <a:srcRect t="80000" r="16310"/>
            <a:stretch>
              <a:fillRect/>
            </a:stretch>
          </p:blipFill>
          <p:spPr bwMode="auto">
            <a:xfrm>
              <a:off x="0" y="4572000"/>
              <a:ext cx="10203543" cy="1143000"/>
            </a:xfrm>
            <a:prstGeom prst="rect">
              <a:avLst/>
            </a:prstGeom>
            <a:noFill/>
            <a:ln w="9525">
              <a:noFill/>
              <a:miter lim="800000"/>
              <a:headEnd/>
              <a:tailEnd/>
            </a:ln>
          </p:spPr>
        </p:pic>
        <p:pic>
          <p:nvPicPr>
            <p:cNvPr id="2055" name="图片 6"/>
            <p:cNvPicPr>
              <a:picLocks noChangeAspect="1" noChangeArrowheads="1"/>
            </p:cNvPicPr>
            <p:nvPr/>
          </p:nvPicPr>
          <p:blipFill>
            <a:blip r:embed="rId8"/>
            <a:srcRect l="67381" t="80000" r="16310"/>
            <a:stretch>
              <a:fillRect/>
            </a:stretch>
          </p:blipFill>
          <p:spPr bwMode="auto">
            <a:xfrm>
              <a:off x="10203543" y="4572000"/>
              <a:ext cx="1988457" cy="1143000"/>
            </a:xfrm>
            <a:prstGeom prst="rect">
              <a:avLst/>
            </a:prstGeom>
            <a:noFill/>
            <a:ln w="9525">
              <a:noFill/>
              <a:miter lim="800000"/>
              <a:headEnd/>
              <a:tailEnd/>
            </a:ln>
          </p:spPr>
        </p:pic>
        <p:pic>
          <p:nvPicPr>
            <p:cNvPr id="2056" name="图片 7"/>
            <p:cNvPicPr>
              <a:picLocks noChangeAspect="1" noChangeArrowheads="1"/>
            </p:cNvPicPr>
            <p:nvPr/>
          </p:nvPicPr>
          <p:blipFill>
            <a:blip r:embed="rId8"/>
            <a:srcRect t="80000" r="16310"/>
            <a:stretch>
              <a:fillRect/>
            </a:stretch>
          </p:blipFill>
          <p:spPr bwMode="auto">
            <a:xfrm>
              <a:off x="0" y="3429000"/>
              <a:ext cx="10203543" cy="1143000"/>
            </a:xfrm>
            <a:prstGeom prst="rect">
              <a:avLst/>
            </a:prstGeom>
            <a:noFill/>
            <a:ln w="9525">
              <a:noFill/>
              <a:miter lim="800000"/>
              <a:headEnd/>
              <a:tailEnd/>
            </a:ln>
          </p:spPr>
        </p:pic>
        <p:pic>
          <p:nvPicPr>
            <p:cNvPr id="2057" name="图片 8"/>
            <p:cNvPicPr>
              <a:picLocks noChangeAspect="1" noChangeArrowheads="1"/>
            </p:cNvPicPr>
            <p:nvPr/>
          </p:nvPicPr>
          <p:blipFill>
            <a:blip r:embed="rId8"/>
            <a:srcRect l="67381" t="80000" r="16310"/>
            <a:stretch>
              <a:fillRect/>
            </a:stretch>
          </p:blipFill>
          <p:spPr bwMode="auto">
            <a:xfrm>
              <a:off x="10203543" y="3429000"/>
              <a:ext cx="1988457" cy="1143000"/>
            </a:xfrm>
            <a:prstGeom prst="rect">
              <a:avLst/>
            </a:prstGeom>
            <a:noFill/>
            <a:ln w="9525">
              <a:noFill/>
              <a:miter lim="800000"/>
              <a:headEnd/>
              <a:tailEnd/>
            </a:ln>
          </p:spPr>
        </p:pic>
        <p:pic>
          <p:nvPicPr>
            <p:cNvPr id="2058" name="图片 9"/>
            <p:cNvPicPr>
              <a:picLocks noChangeAspect="1" noChangeArrowheads="1"/>
            </p:cNvPicPr>
            <p:nvPr/>
          </p:nvPicPr>
          <p:blipFill>
            <a:blip r:embed="rId8"/>
            <a:srcRect t="80000" r="16310"/>
            <a:stretch>
              <a:fillRect/>
            </a:stretch>
          </p:blipFill>
          <p:spPr bwMode="auto">
            <a:xfrm>
              <a:off x="0" y="2286000"/>
              <a:ext cx="10203543" cy="1143000"/>
            </a:xfrm>
            <a:prstGeom prst="rect">
              <a:avLst/>
            </a:prstGeom>
            <a:noFill/>
            <a:ln w="9525">
              <a:noFill/>
              <a:miter lim="800000"/>
              <a:headEnd/>
              <a:tailEnd/>
            </a:ln>
          </p:spPr>
        </p:pic>
        <p:pic>
          <p:nvPicPr>
            <p:cNvPr id="2059" name="图片 10"/>
            <p:cNvPicPr>
              <a:picLocks noChangeAspect="1" noChangeArrowheads="1"/>
            </p:cNvPicPr>
            <p:nvPr/>
          </p:nvPicPr>
          <p:blipFill>
            <a:blip r:embed="rId8"/>
            <a:srcRect l="67381" t="80000" r="16310"/>
            <a:stretch>
              <a:fillRect/>
            </a:stretch>
          </p:blipFill>
          <p:spPr bwMode="auto">
            <a:xfrm>
              <a:off x="10203543" y="2286000"/>
              <a:ext cx="1988457" cy="1143000"/>
            </a:xfrm>
            <a:prstGeom prst="rect">
              <a:avLst/>
            </a:prstGeom>
            <a:noFill/>
            <a:ln w="9525">
              <a:noFill/>
              <a:miter lim="800000"/>
              <a:headEnd/>
              <a:tailEnd/>
            </a:ln>
          </p:spPr>
        </p:pic>
        <p:pic>
          <p:nvPicPr>
            <p:cNvPr id="2060" name="图片 11"/>
            <p:cNvPicPr>
              <a:picLocks noChangeAspect="1" noChangeArrowheads="1"/>
            </p:cNvPicPr>
            <p:nvPr/>
          </p:nvPicPr>
          <p:blipFill>
            <a:blip r:embed="rId8"/>
            <a:srcRect t="80000" r="16310"/>
            <a:stretch>
              <a:fillRect/>
            </a:stretch>
          </p:blipFill>
          <p:spPr bwMode="auto">
            <a:xfrm>
              <a:off x="0" y="1143000"/>
              <a:ext cx="10203543" cy="1143000"/>
            </a:xfrm>
            <a:prstGeom prst="rect">
              <a:avLst/>
            </a:prstGeom>
            <a:noFill/>
            <a:ln w="9525">
              <a:noFill/>
              <a:miter lim="800000"/>
              <a:headEnd/>
              <a:tailEnd/>
            </a:ln>
          </p:spPr>
        </p:pic>
        <p:pic>
          <p:nvPicPr>
            <p:cNvPr id="2061" name="图片 12"/>
            <p:cNvPicPr>
              <a:picLocks noChangeAspect="1" noChangeArrowheads="1"/>
            </p:cNvPicPr>
            <p:nvPr/>
          </p:nvPicPr>
          <p:blipFill>
            <a:blip r:embed="rId8"/>
            <a:srcRect l="67381" t="80000" r="16310"/>
            <a:stretch>
              <a:fillRect/>
            </a:stretch>
          </p:blipFill>
          <p:spPr bwMode="auto">
            <a:xfrm>
              <a:off x="10203543" y="1143000"/>
              <a:ext cx="1988457" cy="1143000"/>
            </a:xfrm>
            <a:prstGeom prst="rect">
              <a:avLst/>
            </a:prstGeom>
            <a:noFill/>
            <a:ln w="9525">
              <a:noFill/>
              <a:miter lim="800000"/>
              <a:headEnd/>
              <a:tailEnd/>
            </a:ln>
          </p:spPr>
        </p:pic>
        <p:pic>
          <p:nvPicPr>
            <p:cNvPr id="2062" name="图片 13"/>
            <p:cNvPicPr>
              <a:picLocks noChangeAspect="1" noChangeArrowheads="1"/>
            </p:cNvPicPr>
            <p:nvPr/>
          </p:nvPicPr>
          <p:blipFill>
            <a:blip r:embed="rId8"/>
            <a:srcRect t="80000" r="16310"/>
            <a:stretch>
              <a:fillRect/>
            </a:stretch>
          </p:blipFill>
          <p:spPr bwMode="auto">
            <a:xfrm>
              <a:off x="0" y="0"/>
              <a:ext cx="10203543" cy="1143000"/>
            </a:xfrm>
            <a:prstGeom prst="rect">
              <a:avLst/>
            </a:prstGeom>
            <a:noFill/>
            <a:ln w="9525">
              <a:noFill/>
              <a:miter lim="800000"/>
              <a:headEnd/>
              <a:tailEnd/>
            </a:ln>
          </p:spPr>
        </p:pic>
        <p:pic>
          <p:nvPicPr>
            <p:cNvPr id="2063" name="图片 14"/>
            <p:cNvPicPr>
              <a:picLocks noChangeAspect="1" noChangeArrowheads="1"/>
            </p:cNvPicPr>
            <p:nvPr/>
          </p:nvPicPr>
          <p:blipFill>
            <a:blip r:embed="rId8"/>
            <a:srcRect l="67381" t="80000" r="16310"/>
            <a:stretch>
              <a:fillRect/>
            </a:stretch>
          </p:blipFill>
          <p:spPr bwMode="auto">
            <a:xfrm>
              <a:off x="10203543" y="0"/>
              <a:ext cx="1988457" cy="11430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Lst>
  <p:transition spd="slow">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p:nvSpPr>
        <p:spPr>
          <a:xfrm>
            <a:off x="3238500" y="2229240"/>
            <a:ext cx="2667000" cy="231140"/>
          </a:xfrm>
          <a:prstGeom prst="rect">
            <a:avLst/>
          </a:prstGeom>
          <a:noFill/>
        </p:spPr>
        <p:txBody>
          <a:bodyPr>
            <a:spAutoFit/>
          </a:bodyPr>
          <a:lstStyle/>
          <a:p>
            <a:pPr fontAlgn="auto">
              <a:defRPr/>
            </a:pPr>
            <a:r>
              <a:rPr lang="zh-CN" altLang="en-US" sz="225" noProof="1">
                <a:solidFill>
                  <a:schemeClr val="bg1">
                    <a:alpha val="0"/>
                  </a:schemeClr>
                </a:solidFill>
                <a:latin typeface="微软雅黑" panose="020B0503020204020204" pitchFamily="34" charset="-122"/>
                <a:sym typeface="+mn-ea"/>
              </a:rPr>
              <a:t>感谢您下载包图网平台上提供的</a:t>
            </a:r>
            <a:r>
              <a:rPr lang="en-US" altLang="zh-CN" sz="225" noProof="1">
                <a:solidFill>
                  <a:schemeClr val="bg1">
                    <a:alpha val="0"/>
                  </a:schemeClr>
                </a:solidFill>
                <a:latin typeface="微软雅黑" panose="020B0503020204020204" pitchFamily="34" charset="-122"/>
                <a:sym typeface="+mn-ea"/>
              </a:rPr>
              <a:t>PPT</a:t>
            </a:r>
            <a:r>
              <a:rPr lang="zh-CN" altLang="en-US" sz="225" noProof="1">
                <a:solidFill>
                  <a:schemeClr val="bg1">
                    <a:alpha val="0"/>
                  </a:schemeClr>
                </a:solidFill>
                <a:latin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endParaRPr lang="zh-CN" altLang="en-US" sz="225" noProof="1">
              <a:solidFill>
                <a:schemeClr val="bg1">
                  <a:alpha val="0"/>
                </a:schemeClr>
              </a:solidFill>
              <a:latin typeface="微软雅黑" panose="020B0503020204020204" pitchFamily="34" charset="-122"/>
              <a:sym typeface="+mn-ea"/>
            </a:endParaRPr>
          </a:p>
          <a:p>
            <a:pPr fontAlgn="auto">
              <a:defRPr/>
            </a:pPr>
            <a:r>
              <a:rPr lang="en-US" altLang="zh-CN" sz="450" noProof="1">
                <a:solidFill>
                  <a:schemeClr val="bg1">
                    <a:alpha val="0"/>
                  </a:schemeClr>
                </a:solidFill>
                <a:latin typeface="微软雅黑" panose="020B0503020204020204" pitchFamily="34" charset="-122"/>
                <a:sym typeface="+mn-ea"/>
              </a:rPr>
              <a:t>ibaotu.com</a:t>
            </a:r>
            <a:endParaRPr lang="en-US" altLang="zh-CN" sz="450" noProof="1">
              <a:solidFill>
                <a:schemeClr val="bg1">
                  <a:alpha val="0"/>
                </a:schemeClr>
              </a:solidFill>
              <a:latin typeface="微软雅黑" panose="020B0503020204020204" pitchFamily="34" charset="-122"/>
              <a:sym typeface="+mn-ea"/>
            </a:endParaRPr>
          </a:p>
        </p:txBody>
      </p:sp>
      <p:grpSp>
        <p:nvGrpSpPr>
          <p:cNvPr id="3075" name="组合 2"/>
          <p:cNvGrpSpPr/>
          <p:nvPr userDrawn="1"/>
        </p:nvGrpSpPr>
        <p:grpSpPr bwMode="auto">
          <a:xfrm>
            <a:off x="-4763" y="3175"/>
            <a:ext cx="9144001" cy="5143500"/>
            <a:chOff x="0" y="0"/>
            <a:chExt cx="12192000" cy="6858000"/>
          </a:xfrm>
        </p:grpSpPr>
        <p:pic>
          <p:nvPicPr>
            <p:cNvPr id="3076" name="图片 3"/>
            <p:cNvPicPr>
              <a:picLocks noChangeAspect="1" noChangeArrowheads="1"/>
            </p:cNvPicPr>
            <p:nvPr/>
          </p:nvPicPr>
          <p:blipFill>
            <a:blip r:embed="rId9"/>
            <a:srcRect t="80000" r="16310"/>
            <a:stretch>
              <a:fillRect/>
            </a:stretch>
          </p:blipFill>
          <p:spPr bwMode="auto">
            <a:xfrm>
              <a:off x="0" y="5715000"/>
              <a:ext cx="10203543" cy="1143000"/>
            </a:xfrm>
            <a:prstGeom prst="rect">
              <a:avLst/>
            </a:prstGeom>
            <a:noFill/>
            <a:ln w="9525">
              <a:noFill/>
              <a:miter lim="800000"/>
              <a:headEnd/>
              <a:tailEnd/>
            </a:ln>
          </p:spPr>
        </p:pic>
        <p:pic>
          <p:nvPicPr>
            <p:cNvPr id="3077" name="图片 4"/>
            <p:cNvPicPr>
              <a:picLocks noChangeAspect="1" noChangeArrowheads="1"/>
            </p:cNvPicPr>
            <p:nvPr/>
          </p:nvPicPr>
          <p:blipFill>
            <a:blip r:embed="rId9"/>
            <a:srcRect l="67381" t="80000" r="16310"/>
            <a:stretch>
              <a:fillRect/>
            </a:stretch>
          </p:blipFill>
          <p:spPr bwMode="auto">
            <a:xfrm>
              <a:off x="10203543" y="5715000"/>
              <a:ext cx="1988457" cy="1143000"/>
            </a:xfrm>
            <a:prstGeom prst="rect">
              <a:avLst/>
            </a:prstGeom>
            <a:noFill/>
            <a:ln w="9525">
              <a:noFill/>
              <a:miter lim="800000"/>
              <a:headEnd/>
              <a:tailEnd/>
            </a:ln>
          </p:spPr>
        </p:pic>
        <p:pic>
          <p:nvPicPr>
            <p:cNvPr id="3078" name="图片 5"/>
            <p:cNvPicPr>
              <a:picLocks noChangeAspect="1" noChangeArrowheads="1"/>
            </p:cNvPicPr>
            <p:nvPr/>
          </p:nvPicPr>
          <p:blipFill>
            <a:blip r:embed="rId9"/>
            <a:srcRect t="80000" r="16310"/>
            <a:stretch>
              <a:fillRect/>
            </a:stretch>
          </p:blipFill>
          <p:spPr bwMode="auto">
            <a:xfrm>
              <a:off x="0" y="4572000"/>
              <a:ext cx="10203543" cy="1143000"/>
            </a:xfrm>
            <a:prstGeom prst="rect">
              <a:avLst/>
            </a:prstGeom>
            <a:noFill/>
            <a:ln w="9525">
              <a:noFill/>
              <a:miter lim="800000"/>
              <a:headEnd/>
              <a:tailEnd/>
            </a:ln>
          </p:spPr>
        </p:pic>
        <p:pic>
          <p:nvPicPr>
            <p:cNvPr id="3079" name="图片 6"/>
            <p:cNvPicPr>
              <a:picLocks noChangeAspect="1" noChangeArrowheads="1"/>
            </p:cNvPicPr>
            <p:nvPr/>
          </p:nvPicPr>
          <p:blipFill>
            <a:blip r:embed="rId9"/>
            <a:srcRect l="67381" t="80000" r="16310"/>
            <a:stretch>
              <a:fillRect/>
            </a:stretch>
          </p:blipFill>
          <p:spPr bwMode="auto">
            <a:xfrm>
              <a:off x="10203543" y="4572000"/>
              <a:ext cx="1988457" cy="1143000"/>
            </a:xfrm>
            <a:prstGeom prst="rect">
              <a:avLst/>
            </a:prstGeom>
            <a:noFill/>
            <a:ln w="9525">
              <a:noFill/>
              <a:miter lim="800000"/>
              <a:headEnd/>
              <a:tailEnd/>
            </a:ln>
          </p:spPr>
        </p:pic>
        <p:pic>
          <p:nvPicPr>
            <p:cNvPr id="3080" name="图片 7"/>
            <p:cNvPicPr>
              <a:picLocks noChangeAspect="1" noChangeArrowheads="1"/>
            </p:cNvPicPr>
            <p:nvPr/>
          </p:nvPicPr>
          <p:blipFill>
            <a:blip r:embed="rId9"/>
            <a:srcRect t="80000" r="16310"/>
            <a:stretch>
              <a:fillRect/>
            </a:stretch>
          </p:blipFill>
          <p:spPr bwMode="auto">
            <a:xfrm>
              <a:off x="0" y="3429000"/>
              <a:ext cx="10203543" cy="1143000"/>
            </a:xfrm>
            <a:prstGeom prst="rect">
              <a:avLst/>
            </a:prstGeom>
            <a:noFill/>
            <a:ln w="9525">
              <a:noFill/>
              <a:miter lim="800000"/>
              <a:headEnd/>
              <a:tailEnd/>
            </a:ln>
          </p:spPr>
        </p:pic>
        <p:pic>
          <p:nvPicPr>
            <p:cNvPr id="3081" name="图片 8"/>
            <p:cNvPicPr>
              <a:picLocks noChangeAspect="1" noChangeArrowheads="1"/>
            </p:cNvPicPr>
            <p:nvPr/>
          </p:nvPicPr>
          <p:blipFill>
            <a:blip r:embed="rId9"/>
            <a:srcRect l="67381" t="80000" r="16310"/>
            <a:stretch>
              <a:fillRect/>
            </a:stretch>
          </p:blipFill>
          <p:spPr bwMode="auto">
            <a:xfrm>
              <a:off x="10203543" y="3429000"/>
              <a:ext cx="1988457" cy="1143000"/>
            </a:xfrm>
            <a:prstGeom prst="rect">
              <a:avLst/>
            </a:prstGeom>
            <a:noFill/>
            <a:ln w="9525">
              <a:noFill/>
              <a:miter lim="800000"/>
              <a:headEnd/>
              <a:tailEnd/>
            </a:ln>
          </p:spPr>
        </p:pic>
        <p:pic>
          <p:nvPicPr>
            <p:cNvPr id="3082" name="图片 9"/>
            <p:cNvPicPr>
              <a:picLocks noChangeAspect="1" noChangeArrowheads="1"/>
            </p:cNvPicPr>
            <p:nvPr/>
          </p:nvPicPr>
          <p:blipFill>
            <a:blip r:embed="rId9"/>
            <a:srcRect t="80000" r="16310"/>
            <a:stretch>
              <a:fillRect/>
            </a:stretch>
          </p:blipFill>
          <p:spPr bwMode="auto">
            <a:xfrm>
              <a:off x="0" y="2286000"/>
              <a:ext cx="10203543" cy="1143000"/>
            </a:xfrm>
            <a:prstGeom prst="rect">
              <a:avLst/>
            </a:prstGeom>
            <a:noFill/>
            <a:ln w="9525">
              <a:noFill/>
              <a:miter lim="800000"/>
              <a:headEnd/>
              <a:tailEnd/>
            </a:ln>
          </p:spPr>
        </p:pic>
        <p:pic>
          <p:nvPicPr>
            <p:cNvPr id="3083" name="图片 10"/>
            <p:cNvPicPr>
              <a:picLocks noChangeAspect="1" noChangeArrowheads="1"/>
            </p:cNvPicPr>
            <p:nvPr/>
          </p:nvPicPr>
          <p:blipFill>
            <a:blip r:embed="rId9"/>
            <a:srcRect l="67381" t="80000" r="16310"/>
            <a:stretch>
              <a:fillRect/>
            </a:stretch>
          </p:blipFill>
          <p:spPr bwMode="auto">
            <a:xfrm>
              <a:off x="10203543" y="2286000"/>
              <a:ext cx="1988457" cy="1143000"/>
            </a:xfrm>
            <a:prstGeom prst="rect">
              <a:avLst/>
            </a:prstGeom>
            <a:noFill/>
            <a:ln w="9525">
              <a:noFill/>
              <a:miter lim="800000"/>
              <a:headEnd/>
              <a:tailEnd/>
            </a:ln>
          </p:spPr>
        </p:pic>
        <p:pic>
          <p:nvPicPr>
            <p:cNvPr id="3084" name="图片 11"/>
            <p:cNvPicPr>
              <a:picLocks noChangeAspect="1" noChangeArrowheads="1"/>
            </p:cNvPicPr>
            <p:nvPr/>
          </p:nvPicPr>
          <p:blipFill>
            <a:blip r:embed="rId9"/>
            <a:srcRect t="80000" r="16310"/>
            <a:stretch>
              <a:fillRect/>
            </a:stretch>
          </p:blipFill>
          <p:spPr bwMode="auto">
            <a:xfrm>
              <a:off x="0" y="1143000"/>
              <a:ext cx="10203543" cy="1143000"/>
            </a:xfrm>
            <a:prstGeom prst="rect">
              <a:avLst/>
            </a:prstGeom>
            <a:noFill/>
            <a:ln w="9525">
              <a:noFill/>
              <a:miter lim="800000"/>
              <a:headEnd/>
              <a:tailEnd/>
            </a:ln>
          </p:spPr>
        </p:pic>
        <p:pic>
          <p:nvPicPr>
            <p:cNvPr id="3085" name="图片 12"/>
            <p:cNvPicPr>
              <a:picLocks noChangeAspect="1" noChangeArrowheads="1"/>
            </p:cNvPicPr>
            <p:nvPr/>
          </p:nvPicPr>
          <p:blipFill>
            <a:blip r:embed="rId9"/>
            <a:srcRect l="67381" t="80000" r="16310"/>
            <a:stretch>
              <a:fillRect/>
            </a:stretch>
          </p:blipFill>
          <p:spPr bwMode="auto">
            <a:xfrm>
              <a:off x="10203543" y="1143000"/>
              <a:ext cx="1988457" cy="1143000"/>
            </a:xfrm>
            <a:prstGeom prst="rect">
              <a:avLst/>
            </a:prstGeom>
            <a:noFill/>
            <a:ln w="9525">
              <a:noFill/>
              <a:miter lim="800000"/>
              <a:headEnd/>
              <a:tailEnd/>
            </a:ln>
          </p:spPr>
        </p:pic>
        <p:pic>
          <p:nvPicPr>
            <p:cNvPr id="3086" name="图片 13"/>
            <p:cNvPicPr>
              <a:picLocks noChangeAspect="1" noChangeArrowheads="1"/>
            </p:cNvPicPr>
            <p:nvPr/>
          </p:nvPicPr>
          <p:blipFill>
            <a:blip r:embed="rId9"/>
            <a:srcRect t="80000" r="16310"/>
            <a:stretch>
              <a:fillRect/>
            </a:stretch>
          </p:blipFill>
          <p:spPr bwMode="auto">
            <a:xfrm>
              <a:off x="0" y="0"/>
              <a:ext cx="10203543" cy="1143000"/>
            </a:xfrm>
            <a:prstGeom prst="rect">
              <a:avLst/>
            </a:prstGeom>
            <a:noFill/>
            <a:ln w="9525">
              <a:noFill/>
              <a:miter lim="800000"/>
              <a:headEnd/>
              <a:tailEnd/>
            </a:ln>
          </p:spPr>
        </p:pic>
        <p:pic>
          <p:nvPicPr>
            <p:cNvPr id="3087" name="图片 14"/>
            <p:cNvPicPr>
              <a:picLocks noChangeAspect="1" noChangeArrowheads="1"/>
            </p:cNvPicPr>
            <p:nvPr/>
          </p:nvPicPr>
          <p:blipFill>
            <a:blip r:embed="rId9"/>
            <a:srcRect l="67381" t="80000" r="16310"/>
            <a:stretch>
              <a:fillRect/>
            </a:stretch>
          </p:blipFill>
          <p:spPr bwMode="auto">
            <a:xfrm>
              <a:off x="10203543" y="0"/>
              <a:ext cx="1988457" cy="1143000"/>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transition spd="slow">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2pPr>
      <a:lvl3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3pPr>
      <a:lvl4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4pPr>
      <a:lvl5pPr algn="l" defTabSz="685800" rtl="0" eaLnBrk="0" fontAlgn="base" hangingPunct="0">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5pPr>
      <a:lvl6pPr marL="4572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6pPr>
      <a:lvl7pPr marL="9144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7pPr>
      <a:lvl8pPr marL="13716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8pPr>
      <a:lvl9pPr marL="1828800" algn="l" defTabSz="685800" rtl="0" fontAlgn="base">
        <a:lnSpc>
          <a:spcPct val="90000"/>
        </a:lnSpc>
        <a:spcBef>
          <a:spcPct val="0"/>
        </a:spcBef>
        <a:spcAft>
          <a:spcPct val="0"/>
        </a:spcAft>
        <a:defRPr sz="3300">
          <a:solidFill>
            <a:schemeClr val="tx1"/>
          </a:solidFill>
          <a:latin typeface="Arial" panose="020B0604020202020204" pitchFamily="34" charset="0"/>
          <a:ea typeface="微软雅黑" panose="020B0503020204020204" pitchFamily="34" charset="-122"/>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sz="2800"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4.png"/><Relationship Id="rId1"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558438" y="4662281"/>
            <a:ext cx="272399" cy="272399"/>
          </a:xfrm>
          <a:prstGeom prst="rect">
            <a:avLst/>
          </a:prstGeom>
          <a:solidFill>
            <a:srgbClr val="0D60AC"/>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6" name="矩形 5"/>
          <p:cNvSpPr/>
          <p:nvPr/>
        </p:nvSpPr>
        <p:spPr>
          <a:xfrm>
            <a:off x="8057192" y="4186462"/>
            <a:ext cx="611702" cy="611702"/>
          </a:xfrm>
          <a:prstGeom prst="rect">
            <a:avLst/>
          </a:prstGeom>
          <a:solidFill>
            <a:srgbClr val="0D60AC"/>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7" name="矩形 6"/>
          <p:cNvSpPr/>
          <p:nvPr/>
        </p:nvSpPr>
        <p:spPr>
          <a:xfrm>
            <a:off x="7531145" y="3603265"/>
            <a:ext cx="654713" cy="654713"/>
          </a:xfrm>
          <a:prstGeom prst="rect">
            <a:avLst/>
          </a:prstGeom>
          <a:solidFill>
            <a:srgbClr val="0D60AC"/>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8" name="矩形 7"/>
          <p:cNvSpPr/>
          <p:nvPr/>
        </p:nvSpPr>
        <p:spPr>
          <a:xfrm>
            <a:off x="393821" y="717343"/>
            <a:ext cx="449518" cy="449518"/>
          </a:xfrm>
          <a:prstGeom prst="rect">
            <a:avLst/>
          </a:prstGeom>
          <a:solidFill>
            <a:srgbClr val="0D60AC"/>
          </a:solidFill>
          <a:ln>
            <a:noFill/>
          </a:ln>
          <a:effectLst>
            <a:outerShdw blurRad="114300" dist="63500" dir="2700000" algn="tl" rotWithShape="0">
              <a:prstClr val="black">
                <a:alpha val="40000"/>
              </a:prstClr>
            </a:outerShdw>
          </a:effectLst>
          <a:scene3d>
            <a:camera prst="orthographicFront"/>
            <a:lightRig rig="threePt" dir="t"/>
          </a:scene3d>
          <a:sp3d>
            <a:bevelT h="508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1034342" y="184792"/>
            <a:ext cx="611702" cy="611702"/>
          </a:xfrm>
          <a:prstGeom prst="rect">
            <a:avLst/>
          </a:prstGeom>
          <a:solidFill>
            <a:srgbClr val="0D60AC"/>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10" name="矩形 9"/>
          <p:cNvSpPr/>
          <p:nvPr/>
        </p:nvSpPr>
        <p:spPr>
          <a:xfrm>
            <a:off x="8668895" y="3794424"/>
            <a:ext cx="272399" cy="272399"/>
          </a:xfrm>
          <a:prstGeom prst="rect">
            <a:avLst/>
          </a:prstGeom>
          <a:solidFill>
            <a:srgbClr val="0D60AC"/>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11" name="矩形 10"/>
          <p:cNvSpPr/>
          <p:nvPr/>
        </p:nvSpPr>
        <p:spPr>
          <a:xfrm>
            <a:off x="934608" y="1109009"/>
            <a:ext cx="654713" cy="654713"/>
          </a:xfrm>
          <a:prstGeom prst="rect">
            <a:avLst/>
          </a:prstGeom>
          <a:solidFill>
            <a:srgbClr val="0D60AC"/>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3" name="文本框 2"/>
          <p:cNvSpPr txBox="1"/>
          <p:nvPr/>
        </p:nvSpPr>
        <p:spPr>
          <a:xfrm>
            <a:off x="1026543" y="2092385"/>
            <a:ext cx="7677509" cy="1200329"/>
          </a:xfrm>
          <a:prstGeom prst="rect">
            <a:avLst/>
          </a:prstGeom>
          <a:noFill/>
        </p:spPr>
        <p:txBody>
          <a:bodyPr wrap="square">
            <a:spAutoFit/>
          </a:bodyPr>
          <a:lstStyle/>
          <a:p>
            <a:pPr algn="ctr">
              <a:defRPr/>
            </a:pPr>
            <a:r>
              <a:rPr lang="zh-CN" altLang="en-US" sz="3600" b="1" dirty="0" smtClean="0">
                <a:latin typeface="方正正中黑简体" charset="-122"/>
                <a:ea typeface="方正正中黑简体" charset="-122"/>
              </a:rPr>
              <a:t>到</a:t>
            </a:r>
            <a:r>
              <a:rPr lang="zh-CN" altLang="zh-CN" sz="3600" b="1" dirty="0" smtClean="0">
                <a:latin typeface="方正正中黑简体" charset="-122"/>
                <a:ea typeface="方正正中黑简体" charset="-122"/>
              </a:rPr>
              <a:t>中西部地区和艰苦边远地区基层</a:t>
            </a:r>
            <a:endParaRPr lang="en-US" altLang="zh-CN" sz="3600" b="1" dirty="0" smtClean="0">
              <a:latin typeface="方正正中黑简体" charset="-122"/>
              <a:ea typeface="方正正中黑简体" charset="-122"/>
            </a:endParaRPr>
          </a:p>
          <a:p>
            <a:pPr algn="ctr">
              <a:defRPr/>
            </a:pPr>
            <a:r>
              <a:rPr lang="zh-CN" altLang="zh-CN" sz="3600" b="1" dirty="0" smtClean="0">
                <a:latin typeface="方正正中黑简体" charset="-122"/>
                <a:ea typeface="方正正中黑简体" charset="-122"/>
              </a:rPr>
              <a:t>单位就业</a:t>
            </a:r>
            <a:r>
              <a:rPr lang="zh-CN" altLang="en-US" sz="3600" b="1" noProof="1" smtClean="0">
                <a:latin typeface="方正正中黑简体" charset="-122"/>
                <a:ea typeface="方正正中黑简体" charset="-122"/>
                <a:sym typeface="微软雅黑" panose="020B0503020204020204" pitchFamily="34" charset="-122"/>
              </a:rPr>
              <a:t>学费补偿国家助学贷款代偿</a:t>
            </a:r>
            <a:endParaRPr lang="zh-CN" altLang="en-US" sz="3600" b="1" noProof="1">
              <a:latin typeface="方正正中黑简体" charset="-122"/>
              <a:ea typeface="方正正中黑简体" charset="-122"/>
            </a:endParaRPr>
          </a:p>
        </p:txBody>
      </p:sp>
      <p:pic>
        <p:nvPicPr>
          <p:cNvPr id="16" name="Picture 3"/>
          <p:cNvPicPr>
            <a:picLocks noChangeAspect="1" noChangeArrowheads="1"/>
          </p:cNvPicPr>
          <p:nvPr/>
        </p:nvPicPr>
        <p:blipFill>
          <a:blip r:embed="rId1"/>
          <a:srcRect/>
          <a:stretch>
            <a:fillRect/>
          </a:stretch>
        </p:blipFill>
        <p:spPr bwMode="auto">
          <a:xfrm>
            <a:off x="0" y="656327"/>
            <a:ext cx="9144000" cy="600075"/>
          </a:xfrm>
          <a:prstGeom prst="rect">
            <a:avLst/>
          </a:prstGeom>
          <a:noFill/>
        </p:spPr>
      </p:pic>
      <p:sp>
        <p:nvSpPr>
          <p:cNvPr id="18" name="矩形 17"/>
          <p:cNvSpPr/>
          <p:nvPr/>
        </p:nvSpPr>
        <p:spPr>
          <a:xfrm>
            <a:off x="2688039" y="687792"/>
            <a:ext cx="5570756" cy="489878"/>
          </a:xfrm>
          <a:prstGeom prst="rect">
            <a:avLst/>
          </a:prstGeom>
        </p:spPr>
        <p:txBody>
          <a:bodyPr wrap="none">
            <a:spAutoFit/>
          </a:bodyPr>
          <a:lstStyle/>
          <a:p>
            <a:pPr algn="ctr">
              <a:lnSpc>
                <a:spcPts val="3075"/>
              </a:lnSpc>
              <a:tabLst>
                <a:tab pos="5915025" algn="l"/>
              </a:tabLst>
            </a:pPr>
            <a:r>
              <a:rPr lang="zh-CN" altLang="en-US" sz="2800" b="1" dirty="0" smtClean="0">
                <a:solidFill>
                  <a:schemeClr val="bg1"/>
                </a:solidFill>
                <a:latin typeface="微软雅黑" panose="020B0503020204020204" pitchFamily="34" charset="-122"/>
                <a:cs typeface="微软雅黑" panose="020B0503020204020204" pitchFamily="34" charset="-122"/>
              </a:rPr>
              <a:t>上海市普通高等学校学生资助体系</a:t>
            </a:r>
            <a:endParaRPr lang="en-US" altLang="zh-CN" sz="2800" b="1" dirty="0" smtClean="0">
              <a:solidFill>
                <a:schemeClr val="bg1"/>
              </a:solidFill>
              <a:latin typeface="微软雅黑" panose="020B0503020204020204" pitchFamily="34" charset="-122"/>
              <a:cs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2125" y="296863"/>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621102" y="983410"/>
            <a:ext cx="7913298" cy="707886"/>
          </a:xfrm>
          <a:prstGeom prst="rect">
            <a:avLst/>
          </a:prstGeom>
          <a:noFill/>
          <a:ln w="9525">
            <a:noFill/>
            <a:miter lim="800000"/>
          </a:ln>
        </p:spPr>
        <p:txBody>
          <a:bodyPr wrap="square">
            <a:spAutoFit/>
          </a:bodyPr>
          <a:lstStyle/>
          <a:p>
            <a:pPr>
              <a:defRPr/>
            </a:pPr>
            <a:endParaRPr lang="en-US" altLang="zh-CN" sz="1600" b="1" dirty="0" smtClean="0">
              <a:latin typeface="方正正中黑简体" charset="-122"/>
              <a:ea typeface="方正正中黑简体" charset="-122"/>
            </a:endParaRPr>
          </a:p>
          <a:p>
            <a:pPr>
              <a:lnSpc>
                <a:spcPct val="150000"/>
              </a:lnSpc>
            </a:pPr>
            <a:endParaRPr lang="zh-CN" altLang="en-US" sz="1600" b="1" dirty="0"/>
          </a:p>
        </p:txBody>
      </p:sp>
      <p:grpSp>
        <p:nvGrpSpPr>
          <p:cNvPr id="10" name="Group 66"/>
          <p:cNvGrpSpPr>
            <a:grpSpLocks noGrp="1"/>
          </p:cNvGrpSpPr>
          <p:nvPr/>
        </p:nvGrpSpPr>
        <p:grpSpPr bwMode="auto">
          <a:xfrm>
            <a:off x="1690777" y="1190445"/>
            <a:ext cx="4382219" cy="3953056"/>
            <a:chOff x="720" y="839"/>
            <a:chExt cx="3740" cy="3146"/>
          </a:xfrm>
          <a:solidFill>
            <a:schemeClr val="bg1">
              <a:lumMod val="75000"/>
            </a:schemeClr>
          </a:solidFill>
        </p:grpSpPr>
        <p:sp>
          <p:nvSpPr>
            <p:cNvPr id="11"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6350">
              <a:solidFill>
                <a:schemeClr val="bg1">
                  <a:lumMod val="95000"/>
                </a:schemeClr>
              </a:solidFill>
              <a:prstDash val="solid"/>
              <a:round/>
            </a:ln>
          </p:spPr>
          <p:txBody>
            <a:bodyPr/>
            <a:lstStyle/>
            <a:p>
              <a:endParaRPr lang="zh-CN" altLang="en-US"/>
            </a:p>
          </p:txBody>
        </p:sp>
        <p:sp>
          <p:nvSpPr>
            <p:cNvPr id="12"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solidFill>
              <a:srgbClr val="FF0000"/>
            </a:solidFill>
            <a:ln w="6350">
              <a:solidFill>
                <a:schemeClr val="bg1"/>
              </a:solidFill>
              <a:prstDash val="solid"/>
              <a:round/>
            </a:ln>
          </p:spPr>
          <p:txBody>
            <a:bodyPr/>
            <a:lstStyle/>
            <a:p>
              <a:endParaRPr lang="zh-CN" altLang="en-US"/>
            </a:p>
          </p:txBody>
        </p:sp>
        <p:sp>
          <p:nvSpPr>
            <p:cNvPr id="13"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6350">
              <a:solidFill>
                <a:schemeClr val="bg1">
                  <a:lumMod val="95000"/>
                </a:schemeClr>
              </a:solidFill>
              <a:prstDash val="solid"/>
              <a:round/>
            </a:ln>
          </p:spPr>
          <p:txBody>
            <a:bodyPr/>
            <a:lstStyle/>
            <a:p>
              <a:endParaRPr lang="zh-CN" altLang="en-US"/>
            </a:p>
          </p:txBody>
        </p:sp>
        <p:sp>
          <p:nvSpPr>
            <p:cNvPr id="14"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15"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6350">
              <a:solidFill>
                <a:schemeClr val="bg1">
                  <a:lumMod val="95000"/>
                </a:schemeClr>
              </a:solidFill>
              <a:prstDash val="solid"/>
              <a:round/>
            </a:ln>
          </p:spPr>
          <p:txBody>
            <a:bodyPr/>
            <a:lstStyle/>
            <a:p>
              <a:endParaRPr lang="zh-CN" altLang="en-US"/>
            </a:p>
          </p:txBody>
        </p:sp>
        <p:sp>
          <p:nvSpPr>
            <p:cNvPr id="16"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17"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6350">
              <a:solidFill>
                <a:schemeClr val="bg1">
                  <a:lumMod val="95000"/>
                </a:schemeClr>
              </a:solidFill>
              <a:prstDash val="solid"/>
              <a:round/>
            </a:ln>
          </p:spPr>
          <p:txBody>
            <a:bodyPr/>
            <a:lstStyle/>
            <a:p>
              <a:endParaRPr lang="zh-CN" altLang="en-US"/>
            </a:p>
          </p:txBody>
        </p:sp>
        <p:sp>
          <p:nvSpPr>
            <p:cNvPr id="18"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19"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6350">
              <a:solidFill>
                <a:schemeClr val="bg1">
                  <a:lumMod val="95000"/>
                </a:schemeClr>
              </a:solidFill>
              <a:prstDash val="solid"/>
              <a:round/>
            </a:ln>
          </p:spPr>
          <p:txBody>
            <a:bodyPr/>
            <a:lstStyle/>
            <a:p>
              <a:endParaRPr lang="zh-CN" altLang="en-US"/>
            </a:p>
          </p:txBody>
        </p:sp>
        <p:sp>
          <p:nvSpPr>
            <p:cNvPr id="20"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21"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6350">
              <a:solidFill>
                <a:schemeClr val="bg1">
                  <a:lumMod val="95000"/>
                </a:schemeClr>
              </a:solidFill>
              <a:prstDash val="solid"/>
              <a:round/>
            </a:ln>
          </p:spPr>
          <p:txBody>
            <a:bodyPr/>
            <a:lstStyle/>
            <a:p>
              <a:endParaRPr lang="zh-CN" altLang="en-US"/>
            </a:p>
          </p:txBody>
        </p:sp>
        <p:sp>
          <p:nvSpPr>
            <p:cNvPr id="22"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23"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6350">
              <a:solidFill>
                <a:schemeClr val="bg1">
                  <a:lumMod val="95000"/>
                </a:schemeClr>
              </a:solidFill>
              <a:prstDash val="solid"/>
              <a:round/>
            </a:ln>
          </p:spPr>
          <p:txBody>
            <a:bodyPr/>
            <a:lstStyle/>
            <a:p>
              <a:endParaRPr lang="zh-CN" altLang="en-US"/>
            </a:p>
          </p:txBody>
        </p:sp>
        <p:sp>
          <p:nvSpPr>
            <p:cNvPr id="24"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25"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6350">
              <a:solidFill>
                <a:schemeClr val="bg1">
                  <a:lumMod val="95000"/>
                </a:schemeClr>
              </a:solidFill>
              <a:prstDash val="solid"/>
              <a:round/>
            </a:ln>
          </p:spPr>
          <p:txBody>
            <a:bodyPr/>
            <a:lstStyle/>
            <a:p>
              <a:endParaRPr lang="zh-CN" altLang="en-US"/>
            </a:p>
          </p:txBody>
        </p:sp>
        <p:sp>
          <p:nvSpPr>
            <p:cNvPr id="26"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27"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6350">
              <a:solidFill>
                <a:schemeClr val="bg1">
                  <a:lumMod val="95000"/>
                </a:schemeClr>
              </a:solidFill>
              <a:prstDash val="solid"/>
              <a:round/>
            </a:ln>
          </p:spPr>
          <p:txBody>
            <a:bodyPr/>
            <a:lstStyle/>
            <a:p>
              <a:endParaRPr lang="zh-CN" altLang="en-US"/>
            </a:p>
          </p:txBody>
        </p:sp>
        <p:sp>
          <p:nvSpPr>
            <p:cNvPr id="28"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29"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6350">
              <a:solidFill>
                <a:schemeClr val="bg1">
                  <a:lumMod val="95000"/>
                </a:schemeClr>
              </a:solidFill>
              <a:prstDash val="solid"/>
              <a:round/>
            </a:ln>
          </p:spPr>
          <p:txBody>
            <a:bodyPr/>
            <a:lstStyle/>
            <a:p>
              <a:endParaRPr lang="zh-CN" altLang="en-US"/>
            </a:p>
          </p:txBody>
        </p:sp>
        <p:sp>
          <p:nvSpPr>
            <p:cNvPr id="30"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31"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6350">
              <a:solidFill>
                <a:schemeClr val="bg1">
                  <a:lumMod val="95000"/>
                </a:schemeClr>
              </a:solidFill>
              <a:prstDash val="solid"/>
              <a:round/>
            </a:ln>
          </p:spPr>
          <p:txBody>
            <a:bodyPr/>
            <a:lstStyle/>
            <a:p>
              <a:endParaRPr lang="zh-CN" altLang="en-US"/>
            </a:p>
          </p:txBody>
        </p:sp>
        <p:sp>
          <p:nvSpPr>
            <p:cNvPr id="32"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33"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6350">
              <a:solidFill>
                <a:schemeClr val="bg1">
                  <a:lumMod val="95000"/>
                </a:schemeClr>
              </a:solidFill>
              <a:prstDash val="solid"/>
              <a:round/>
            </a:ln>
          </p:spPr>
          <p:txBody>
            <a:bodyPr/>
            <a:lstStyle/>
            <a:p>
              <a:endParaRPr lang="zh-CN" altLang="en-US"/>
            </a:p>
          </p:txBody>
        </p:sp>
        <p:sp>
          <p:nvSpPr>
            <p:cNvPr id="34"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35"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6350">
              <a:solidFill>
                <a:schemeClr val="bg1">
                  <a:lumMod val="95000"/>
                </a:schemeClr>
              </a:solidFill>
              <a:prstDash val="solid"/>
              <a:round/>
            </a:ln>
          </p:spPr>
          <p:txBody>
            <a:bodyPr/>
            <a:lstStyle/>
            <a:p>
              <a:endParaRPr lang="zh-CN" altLang="en-US"/>
            </a:p>
          </p:txBody>
        </p:sp>
        <p:sp>
          <p:nvSpPr>
            <p:cNvPr id="36"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37"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6350">
              <a:solidFill>
                <a:schemeClr val="bg1">
                  <a:lumMod val="95000"/>
                </a:schemeClr>
              </a:solidFill>
              <a:prstDash val="solid"/>
              <a:round/>
            </a:ln>
          </p:spPr>
          <p:txBody>
            <a:bodyPr/>
            <a:lstStyle/>
            <a:p>
              <a:endParaRPr lang="zh-CN" altLang="en-US"/>
            </a:p>
          </p:txBody>
        </p:sp>
        <p:sp>
          <p:nvSpPr>
            <p:cNvPr id="38"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39"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6350">
              <a:solidFill>
                <a:schemeClr val="bg1">
                  <a:lumMod val="95000"/>
                </a:schemeClr>
              </a:solidFill>
              <a:prstDash val="solid"/>
              <a:round/>
            </a:ln>
          </p:spPr>
          <p:txBody>
            <a:bodyPr/>
            <a:lstStyle/>
            <a:p>
              <a:endParaRPr lang="zh-CN" altLang="en-US"/>
            </a:p>
          </p:txBody>
        </p:sp>
        <p:sp>
          <p:nvSpPr>
            <p:cNvPr id="40"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41"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6350">
              <a:solidFill>
                <a:schemeClr val="bg1">
                  <a:lumMod val="95000"/>
                </a:schemeClr>
              </a:solidFill>
              <a:prstDash val="solid"/>
              <a:round/>
            </a:ln>
          </p:spPr>
          <p:txBody>
            <a:bodyPr/>
            <a:lstStyle/>
            <a:p>
              <a:endParaRPr lang="zh-CN" altLang="en-US"/>
            </a:p>
          </p:txBody>
        </p:sp>
        <p:sp>
          <p:nvSpPr>
            <p:cNvPr id="42"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43"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6350">
              <a:solidFill>
                <a:schemeClr val="bg1">
                  <a:lumMod val="95000"/>
                </a:schemeClr>
              </a:solidFill>
              <a:prstDash val="solid"/>
              <a:round/>
            </a:ln>
          </p:spPr>
          <p:txBody>
            <a:bodyPr/>
            <a:lstStyle/>
            <a:p>
              <a:endParaRPr lang="zh-CN" altLang="en-US"/>
            </a:p>
          </p:txBody>
        </p:sp>
        <p:sp>
          <p:nvSpPr>
            <p:cNvPr id="44"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45"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6350">
              <a:solidFill>
                <a:schemeClr val="bg1">
                  <a:lumMod val="95000"/>
                </a:schemeClr>
              </a:solidFill>
              <a:prstDash val="solid"/>
              <a:round/>
            </a:ln>
          </p:spPr>
          <p:txBody>
            <a:bodyPr/>
            <a:lstStyle/>
            <a:p>
              <a:endParaRPr lang="zh-CN" altLang="en-US"/>
            </a:p>
          </p:txBody>
        </p:sp>
        <p:sp>
          <p:nvSpPr>
            <p:cNvPr id="46"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47"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6350">
              <a:solidFill>
                <a:schemeClr val="bg1">
                  <a:lumMod val="95000"/>
                </a:schemeClr>
              </a:solidFill>
              <a:prstDash val="solid"/>
              <a:round/>
            </a:ln>
          </p:spPr>
          <p:txBody>
            <a:bodyPr/>
            <a:lstStyle/>
            <a:p>
              <a:endParaRPr lang="zh-CN" altLang="en-US"/>
            </a:p>
          </p:txBody>
        </p:sp>
        <p:sp>
          <p:nvSpPr>
            <p:cNvPr id="48"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49"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6350">
              <a:solidFill>
                <a:schemeClr val="bg1">
                  <a:lumMod val="95000"/>
                </a:schemeClr>
              </a:solidFill>
              <a:prstDash val="solid"/>
              <a:round/>
            </a:ln>
          </p:spPr>
          <p:txBody>
            <a:bodyPr/>
            <a:lstStyle/>
            <a:p>
              <a:endParaRPr lang="zh-CN" altLang="en-US"/>
            </a:p>
          </p:txBody>
        </p:sp>
        <p:sp>
          <p:nvSpPr>
            <p:cNvPr id="50"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51"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6350">
              <a:solidFill>
                <a:schemeClr val="bg1">
                  <a:lumMod val="95000"/>
                </a:schemeClr>
              </a:solidFill>
              <a:prstDash val="solid"/>
              <a:round/>
            </a:ln>
          </p:spPr>
          <p:txBody>
            <a:bodyPr/>
            <a:lstStyle/>
            <a:p>
              <a:endParaRPr lang="zh-CN" altLang="en-US"/>
            </a:p>
          </p:txBody>
        </p:sp>
        <p:sp>
          <p:nvSpPr>
            <p:cNvPr id="52"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53"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6350">
              <a:solidFill>
                <a:schemeClr val="bg1">
                  <a:lumMod val="95000"/>
                </a:schemeClr>
              </a:solidFill>
              <a:prstDash val="solid"/>
              <a:round/>
            </a:ln>
          </p:spPr>
          <p:txBody>
            <a:bodyPr/>
            <a:lstStyle/>
            <a:p>
              <a:endParaRPr lang="zh-CN" altLang="en-US"/>
            </a:p>
          </p:txBody>
        </p:sp>
        <p:sp>
          <p:nvSpPr>
            <p:cNvPr id="54"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55"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6350">
              <a:solidFill>
                <a:schemeClr val="bg1">
                  <a:lumMod val="95000"/>
                </a:schemeClr>
              </a:solidFill>
              <a:prstDash val="solid"/>
              <a:round/>
            </a:ln>
          </p:spPr>
          <p:txBody>
            <a:bodyPr/>
            <a:lstStyle/>
            <a:p>
              <a:endParaRPr lang="zh-CN" altLang="en-US"/>
            </a:p>
          </p:txBody>
        </p:sp>
        <p:sp>
          <p:nvSpPr>
            <p:cNvPr id="56"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57"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6350">
              <a:solidFill>
                <a:schemeClr val="bg1">
                  <a:lumMod val="95000"/>
                </a:schemeClr>
              </a:solidFill>
              <a:prstDash val="solid"/>
              <a:round/>
            </a:ln>
          </p:spPr>
          <p:txBody>
            <a:bodyPr/>
            <a:lstStyle/>
            <a:p>
              <a:endParaRPr lang="zh-CN" altLang="en-US"/>
            </a:p>
          </p:txBody>
        </p:sp>
        <p:sp>
          <p:nvSpPr>
            <p:cNvPr id="58"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59"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6350">
              <a:solidFill>
                <a:schemeClr val="bg1">
                  <a:lumMod val="95000"/>
                </a:schemeClr>
              </a:solidFill>
              <a:prstDash val="solid"/>
              <a:round/>
            </a:ln>
          </p:spPr>
          <p:txBody>
            <a:bodyPr/>
            <a:lstStyle/>
            <a:p>
              <a:endParaRPr lang="zh-CN" altLang="en-US"/>
            </a:p>
          </p:txBody>
        </p:sp>
        <p:sp>
          <p:nvSpPr>
            <p:cNvPr id="60"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61"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6350">
              <a:solidFill>
                <a:schemeClr val="bg1">
                  <a:lumMod val="95000"/>
                </a:schemeClr>
              </a:solidFill>
              <a:prstDash val="solid"/>
              <a:round/>
            </a:ln>
          </p:spPr>
          <p:txBody>
            <a:bodyPr/>
            <a:lstStyle/>
            <a:p>
              <a:endParaRPr lang="zh-CN" altLang="en-US"/>
            </a:p>
          </p:txBody>
        </p:sp>
        <p:sp>
          <p:nvSpPr>
            <p:cNvPr id="62"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63"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6350">
              <a:solidFill>
                <a:schemeClr val="bg1">
                  <a:lumMod val="95000"/>
                </a:schemeClr>
              </a:solidFill>
              <a:prstDash val="solid"/>
              <a:round/>
            </a:ln>
          </p:spPr>
          <p:txBody>
            <a:bodyPr/>
            <a:lstStyle/>
            <a:p>
              <a:endParaRPr lang="zh-CN" altLang="en-US"/>
            </a:p>
          </p:txBody>
        </p:sp>
        <p:sp>
          <p:nvSpPr>
            <p:cNvPr id="64"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65"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6350">
              <a:solidFill>
                <a:schemeClr val="bg1">
                  <a:lumMod val="95000"/>
                </a:schemeClr>
              </a:solidFill>
              <a:prstDash val="solid"/>
              <a:round/>
            </a:ln>
          </p:spPr>
          <p:txBody>
            <a:bodyPr/>
            <a:lstStyle/>
            <a:p>
              <a:endParaRPr lang="zh-CN" altLang="en-US"/>
            </a:p>
          </p:txBody>
        </p:sp>
        <p:sp>
          <p:nvSpPr>
            <p:cNvPr id="66"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67"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6350">
              <a:solidFill>
                <a:schemeClr val="bg1">
                  <a:lumMod val="95000"/>
                </a:schemeClr>
              </a:solidFill>
              <a:prstDash val="solid"/>
              <a:round/>
            </a:ln>
          </p:spPr>
          <p:txBody>
            <a:bodyPr/>
            <a:lstStyle/>
            <a:p>
              <a:endParaRPr lang="zh-CN" altLang="en-US"/>
            </a:p>
          </p:txBody>
        </p:sp>
        <p:sp>
          <p:nvSpPr>
            <p:cNvPr id="68"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69"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6350">
              <a:solidFill>
                <a:schemeClr val="bg1">
                  <a:lumMod val="95000"/>
                </a:schemeClr>
              </a:solidFill>
              <a:prstDash val="solid"/>
              <a:round/>
            </a:ln>
          </p:spPr>
          <p:txBody>
            <a:bodyPr/>
            <a:lstStyle/>
            <a:p>
              <a:endParaRPr lang="zh-CN" altLang="en-US"/>
            </a:p>
          </p:txBody>
        </p:sp>
        <p:sp>
          <p:nvSpPr>
            <p:cNvPr id="70"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71"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solidFill>
              <a:srgbClr val="FF0000"/>
            </a:solidFill>
            <a:ln w="6350">
              <a:solidFill>
                <a:schemeClr val="bg1">
                  <a:lumMod val="95000"/>
                </a:schemeClr>
              </a:solidFill>
              <a:prstDash val="solid"/>
              <a:round/>
            </a:ln>
          </p:spPr>
          <p:txBody>
            <a:bodyPr/>
            <a:lstStyle/>
            <a:p>
              <a:endParaRPr lang="zh-CN" altLang="en-US"/>
            </a:p>
          </p:txBody>
        </p:sp>
        <p:sp>
          <p:nvSpPr>
            <p:cNvPr id="72"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2125" y="296863"/>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569344" y="1026544"/>
            <a:ext cx="7982309" cy="4524315"/>
          </a:xfrm>
          <a:prstGeom prst="rect">
            <a:avLst/>
          </a:prstGeom>
          <a:noFill/>
          <a:ln w="9525">
            <a:noFill/>
            <a:miter lim="800000"/>
          </a:ln>
        </p:spPr>
        <p:txBody>
          <a:bodyPr wrap="square">
            <a:spAutoFit/>
          </a:bodyPr>
          <a:lstStyle/>
          <a:p>
            <a:pPr>
              <a:lnSpc>
                <a:spcPct val="150000"/>
              </a:lnSpc>
            </a:pPr>
            <a:r>
              <a:rPr lang="zh-CN" altLang="en-US" sz="1600" b="1" dirty="0" smtClean="0"/>
              <a:t>基层单位是指：</a:t>
            </a:r>
            <a:endParaRPr lang="zh-CN" altLang="en-US" sz="1600" b="1" dirty="0" smtClean="0"/>
          </a:p>
          <a:p>
            <a:pPr>
              <a:lnSpc>
                <a:spcPct val="150000"/>
              </a:lnSpc>
            </a:pPr>
            <a:r>
              <a:rPr lang="zh-CN" altLang="en-US" sz="1600" b="1" dirty="0" smtClean="0"/>
              <a:t>   （一）中西部地区和艰苦边远地区县以下机关、企事业单位，包括乡（镇）政府机关、农村中小学、国有农（牧、林）场、农业技术推广站、畜牧兽医站、乡镇卫生院、计划生育服务站、乡镇文化站、乡镇企业等。</a:t>
            </a:r>
            <a:r>
              <a:rPr lang="zh-CN" altLang="en-US" sz="1600" b="1" dirty="0" smtClean="0">
                <a:solidFill>
                  <a:srgbClr val="FF0000"/>
                </a:solidFill>
              </a:rPr>
              <a:t>县城中学、县城医院</a:t>
            </a:r>
            <a:r>
              <a:rPr lang="zh-CN" altLang="en-US" sz="1600" b="1" dirty="0" smtClean="0"/>
              <a:t>以及</a:t>
            </a:r>
            <a:r>
              <a:rPr lang="zh-CN" altLang="en-US" sz="1600" b="1" dirty="0" smtClean="0">
                <a:solidFill>
                  <a:srgbClr val="FF0000"/>
                </a:solidFill>
              </a:rPr>
              <a:t>县政府派出街道</a:t>
            </a:r>
            <a:r>
              <a:rPr lang="zh-CN" altLang="en-US" sz="1600" b="1" dirty="0" smtClean="0"/>
              <a:t>（社区）等可以纳入申请范围。 </a:t>
            </a:r>
            <a:endParaRPr lang="en-US" altLang="zh-CN" sz="1600" b="1" dirty="0" smtClean="0"/>
          </a:p>
          <a:p>
            <a:pPr>
              <a:lnSpc>
                <a:spcPct val="150000"/>
              </a:lnSpc>
            </a:pPr>
            <a:r>
              <a:rPr lang="zh-CN" altLang="en-US" sz="1600" b="1" dirty="0" smtClean="0"/>
              <a:t>    （二）工作现场地处中西部地区和艰苦边远地区县以下的气象、地震、地质、水电施工、煤炭、石油、航海、核工业等中央单位艰苦行业生产第一线。因上述行业分布广、地区跨度大和流动作业性强，工作现场可以包含中西部地区和艰苦边远地区县政府所在地。</a:t>
            </a:r>
            <a:endParaRPr lang="en-US" altLang="zh-CN" sz="1600" b="1" dirty="0" smtClean="0"/>
          </a:p>
          <a:p>
            <a:pPr>
              <a:lnSpc>
                <a:spcPct val="150000"/>
              </a:lnSpc>
            </a:pPr>
            <a:r>
              <a:rPr lang="en-US" altLang="zh-CN" sz="1600" b="1" dirty="0" smtClean="0"/>
              <a:t>  </a:t>
            </a:r>
            <a:r>
              <a:rPr lang="zh-CN" altLang="en-US" sz="1600" b="1" dirty="0" smtClean="0"/>
              <a:t> </a:t>
            </a:r>
            <a:endParaRPr lang="zh-CN" altLang="en-US" sz="1600" b="1" dirty="0" smtClean="0"/>
          </a:p>
          <a:p>
            <a:endParaRPr lang="zh-CN" altLang="en-US" sz="1600" dirty="0" smtClean="0"/>
          </a:p>
          <a:p>
            <a:endParaRPr lang="en-US" altLang="zh-CN" sz="1600" dirty="0" smtClean="0"/>
          </a:p>
          <a:p>
            <a:endParaRPr lang="zh-CN" altLang="en-US" sz="1600"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2125" y="296863"/>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552091" y="905774"/>
            <a:ext cx="7982309" cy="3539430"/>
          </a:xfrm>
          <a:prstGeom prst="rect">
            <a:avLst/>
          </a:prstGeom>
          <a:noFill/>
          <a:ln w="9525">
            <a:noFill/>
            <a:miter lim="800000"/>
          </a:ln>
        </p:spPr>
        <p:txBody>
          <a:bodyPr wrap="square">
            <a:spAutoFit/>
          </a:bodyPr>
          <a:lstStyle/>
          <a:p>
            <a:pPr>
              <a:lnSpc>
                <a:spcPct val="150000"/>
              </a:lnSpc>
            </a:pPr>
            <a:r>
              <a:rPr lang="zh-CN" altLang="en-US" sz="1600" b="1" dirty="0" smtClean="0"/>
              <a:t>基层单位是指：</a:t>
            </a:r>
            <a:endParaRPr lang="zh-CN" altLang="en-US" sz="1600" b="1" dirty="0" smtClean="0"/>
          </a:p>
          <a:p>
            <a:pPr>
              <a:lnSpc>
                <a:spcPct val="150000"/>
              </a:lnSpc>
            </a:pPr>
            <a:r>
              <a:rPr lang="zh-CN" altLang="en-US" sz="1600" b="1" dirty="0" smtClean="0"/>
              <a:t>    （三）对于化工、电力、航天、邮政、交通、机械制造、冶炼加工、土建施工、高新科技等艰苦行业生产第一线，申请人应出具工作现场地处中西部地区乡镇以下的相关就业证明，即上述行业工作现场</a:t>
            </a:r>
            <a:r>
              <a:rPr lang="zh-CN" altLang="en-US" sz="1600" b="1" dirty="0" smtClean="0">
                <a:solidFill>
                  <a:srgbClr val="FF0000"/>
                </a:solidFill>
              </a:rPr>
              <a:t>不含</a:t>
            </a:r>
            <a:r>
              <a:rPr lang="zh-CN" altLang="en-US" sz="1600" b="1" dirty="0" smtClean="0"/>
              <a:t>县政府所在地。 </a:t>
            </a:r>
            <a:endParaRPr lang="en-US" altLang="zh-CN" sz="1600" b="1" dirty="0" smtClean="0"/>
          </a:p>
          <a:p>
            <a:pPr>
              <a:lnSpc>
                <a:spcPct val="150000"/>
              </a:lnSpc>
            </a:pPr>
            <a:r>
              <a:rPr lang="zh-CN" altLang="en-US" sz="1600" b="1" dirty="0" smtClean="0"/>
              <a:t>    （四）通讯、金融、烟酒等行业</a:t>
            </a:r>
            <a:r>
              <a:rPr lang="zh-CN" altLang="en-US" sz="1600" b="1" dirty="0" smtClean="0">
                <a:solidFill>
                  <a:srgbClr val="FF0000"/>
                </a:solidFill>
              </a:rPr>
              <a:t>不属于</a:t>
            </a:r>
            <a:r>
              <a:rPr lang="zh-CN" altLang="en-US" sz="1600" b="1" dirty="0" smtClean="0"/>
              <a:t>学费补偿或国家助学贷款代偿申请范围。实际工作地点位于地级市辖区内街道、区政府驻地乡（镇），</a:t>
            </a:r>
            <a:r>
              <a:rPr lang="zh-CN" altLang="en-US" sz="1600" b="1" dirty="0" smtClean="0">
                <a:solidFill>
                  <a:srgbClr val="FF0000"/>
                </a:solidFill>
              </a:rPr>
              <a:t>不在</a:t>
            </a:r>
            <a:r>
              <a:rPr lang="zh-CN" altLang="en-US" sz="1600" b="1" dirty="0" smtClean="0"/>
              <a:t>申请范围；工作地点位于辖区内非区政府驻地乡（镇）符合工作地点要求，是否批准，视工作岗位情况而定。</a:t>
            </a:r>
            <a:endParaRPr lang="zh-CN" altLang="en-US" sz="1600" b="1" dirty="0" smtClean="0"/>
          </a:p>
          <a:p>
            <a:pPr>
              <a:lnSpc>
                <a:spcPct val="150000"/>
              </a:lnSpc>
            </a:pPr>
            <a:r>
              <a:rPr lang="zh-CN" altLang="en-US" sz="1600" b="1" dirty="0" smtClean="0"/>
              <a:t>    </a:t>
            </a:r>
            <a:endParaRPr lang="zh-CN" altLang="en-US" sz="1600" dirty="0" smtClean="0"/>
          </a:p>
          <a:p>
            <a:endParaRPr lang="en-US" altLang="zh-CN" sz="1600" dirty="0" smtClean="0"/>
          </a:p>
          <a:p>
            <a:endParaRPr lang="zh-CN" altLang="en-US" sz="1600" dirty="0"/>
          </a:p>
        </p:txBody>
      </p:sp>
    </p:spTree>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2125" y="296863"/>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552091" y="905774"/>
            <a:ext cx="7982309" cy="3416320"/>
          </a:xfrm>
          <a:prstGeom prst="rect">
            <a:avLst/>
          </a:prstGeom>
          <a:noFill/>
          <a:ln w="9525">
            <a:noFill/>
            <a:miter lim="800000"/>
          </a:ln>
        </p:spPr>
        <p:txBody>
          <a:bodyPr wrap="square">
            <a:spAutoFit/>
          </a:bodyPr>
          <a:lstStyle/>
          <a:p>
            <a:pPr>
              <a:lnSpc>
                <a:spcPct val="150000"/>
              </a:lnSpc>
            </a:pPr>
            <a:r>
              <a:rPr lang="zh-CN" altLang="en-US" sz="1600" b="1" dirty="0" smtClean="0"/>
              <a:t>基层单位是指：</a:t>
            </a:r>
            <a:endParaRPr lang="zh-CN" altLang="en-US" sz="1600" b="1" dirty="0" smtClean="0"/>
          </a:p>
          <a:p>
            <a:pPr>
              <a:lnSpc>
                <a:spcPct val="150000"/>
              </a:lnSpc>
            </a:pPr>
            <a:r>
              <a:rPr lang="zh-CN" altLang="en-US" sz="1600" b="1" dirty="0" smtClean="0"/>
              <a:t>    （五）“行政区划不明确”地区</a:t>
            </a:r>
            <a:endParaRPr lang="en-US" altLang="zh-CN" sz="1600" b="1" dirty="0" smtClean="0"/>
          </a:p>
          <a:p>
            <a:pPr>
              <a:lnSpc>
                <a:spcPct val="150000"/>
              </a:lnSpc>
            </a:pPr>
            <a:r>
              <a:rPr lang="zh-CN" altLang="en-US" sz="1600" b="1" dirty="0" smtClean="0"/>
              <a:t>新疆生产建设兵团、黑龙江垦区等单位就业，应确定具体工作连队或生产农场；工作地点位于乡（镇）的监狱等单位，需提供工作地点情况说明；铁路派出所应提供巡线证明；西部地区沙漠、戈壁地区等，应提供附近行政区划名称。系统填报时，可在就业单位名称后加“（）”备注沙漠、戈壁地区。</a:t>
            </a:r>
            <a:endParaRPr lang="en-US" altLang="zh-CN" sz="1600" b="1" dirty="0" smtClean="0"/>
          </a:p>
          <a:p>
            <a:pPr>
              <a:lnSpc>
                <a:spcPct val="150000"/>
              </a:lnSpc>
            </a:pPr>
            <a:endParaRPr lang="zh-CN" altLang="en-US" sz="1600" b="1" dirty="0" smtClean="0"/>
          </a:p>
          <a:p>
            <a:endParaRPr lang="zh-CN" altLang="en-US" sz="1600" dirty="0" smtClean="0"/>
          </a:p>
          <a:p>
            <a:endParaRPr lang="en-US" altLang="zh-CN" sz="1600" dirty="0" smtClean="0"/>
          </a:p>
          <a:p>
            <a:endParaRPr lang="zh-CN" altLang="en-US" sz="1600"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2125" y="296863"/>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552091" y="905774"/>
            <a:ext cx="7982309" cy="3416320"/>
          </a:xfrm>
          <a:prstGeom prst="rect">
            <a:avLst/>
          </a:prstGeom>
          <a:noFill/>
          <a:ln w="9525">
            <a:noFill/>
            <a:miter lim="800000"/>
          </a:ln>
        </p:spPr>
        <p:txBody>
          <a:bodyPr wrap="square">
            <a:spAutoFit/>
          </a:bodyPr>
          <a:lstStyle/>
          <a:p>
            <a:pPr>
              <a:lnSpc>
                <a:spcPct val="150000"/>
              </a:lnSpc>
            </a:pPr>
            <a:r>
              <a:rPr lang="zh-CN" altLang="en-US" sz="1600" b="1" dirty="0" smtClean="0"/>
              <a:t>基层单位是指：</a:t>
            </a:r>
            <a:endParaRPr lang="zh-CN" altLang="en-US" sz="1600" b="1" dirty="0" smtClean="0"/>
          </a:p>
          <a:p>
            <a:pPr>
              <a:lnSpc>
                <a:spcPct val="150000"/>
              </a:lnSpc>
            </a:pPr>
            <a:r>
              <a:rPr lang="zh-CN" altLang="en-US" sz="1600" b="1" dirty="0" smtClean="0"/>
              <a:t>    （六）国家级新区</a:t>
            </a:r>
            <a:endParaRPr lang="en-US" altLang="zh-CN" sz="1600" b="1" dirty="0" smtClean="0"/>
          </a:p>
          <a:p>
            <a:pPr>
              <a:lnSpc>
                <a:spcPct val="150000"/>
              </a:lnSpc>
            </a:pPr>
            <a:r>
              <a:rPr lang="zh-CN" altLang="en-US" sz="1600" b="1" dirty="0" smtClean="0"/>
              <a:t>实际工作地点位于中西部地区的重庆两江新区、兰州新区、陕西西咸新区、贵州贵安新区、四川天府新区、湖南湘江新区、云南滇中新区、哈尔滨新区、长春新区、江西赣江新区、河北雄安新区等</a:t>
            </a:r>
            <a:r>
              <a:rPr lang="en-US" altLang="zh-CN" sz="1600" b="1" dirty="0" smtClean="0"/>
              <a:t>11</a:t>
            </a:r>
            <a:r>
              <a:rPr lang="zh-CN" altLang="en-US" sz="1600" b="1" dirty="0" smtClean="0"/>
              <a:t>个国家级新区，</a:t>
            </a:r>
            <a:r>
              <a:rPr lang="zh-CN" altLang="en-US" sz="1600" b="1" dirty="0" smtClean="0">
                <a:solidFill>
                  <a:srgbClr val="FF0000"/>
                </a:solidFill>
              </a:rPr>
              <a:t>不在</a:t>
            </a:r>
            <a:r>
              <a:rPr lang="zh-CN" altLang="en-US" sz="1600" b="1" dirty="0" smtClean="0"/>
              <a:t>申请范围。</a:t>
            </a:r>
            <a:endParaRPr lang="en-US" altLang="zh-CN" sz="1600" b="1" dirty="0" smtClean="0"/>
          </a:p>
          <a:p>
            <a:pPr>
              <a:lnSpc>
                <a:spcPct val="150000"/>
              </a:lnSpc>
            </a:pPr>
            <a:r>
              <a:rPr lang="zh-CN" altLang="en-US" sz="1600" b="1" dirty="0" smtClean="0"/>
              <a:t>（七）西藏自治区除拉萨市城关区、堆龙德龙区所属街道及达孜区德庆镇属拉萨市城区外的相关单位。</a:t>
            </a:r>
            <a:endParaRPr lang="zh-CN" altLang="en-US" sz="1600" b="1" dirty="0" smtClean="0"/>
          </a:p>
          <a:p>
            <a:endParaRPr lang="zh-CN" altLang="en-US" sz="1600" dirty="0" smtClean="0"/>
          </a:p>
          <a:p>
            <a:endParaRPr lang="en-US" altLang="zh-CN" sz="1600" dirty="0" smtClean="0"/>
          </a:p>
          <a:p>
            <a:endParaRPr lang="zh-CN" altLang="en-US" sz="1600"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54534" y="118337"/>
            <a:ext cx="4358886" cy="369332"/>
          </a:xfrm>
          <a:prstGeom prst="rect">
            <a:avLst/>
          </a:prstGeom>
        </p:spPr>
        <p:txBody>
          <a:bodyPr wrap="none">
            <a:spAutoFit/>
          </a:bodyPr>
          <a:lstStyle/>
          <a:p>
            <a:r>
              <a:rPr lang="zh-CN" altLang="en-US" b="1" dirty="0" smtClean="0">
                <a:solidFill>
                  <a:srgbClr val="FF0000"/>
                </a:solidFill>
                <a:latin typeface="+mj-ea"/>
              </a:rPr>
              <a:t>统计用区划和城乡划分代码</a:t>
            </a:r>
            <a:r>
              <a:rPr lang="en-US" altLang="zh-CN" b="1" dirty="0" smtClean="0">
                <a:solidFill>
                  <a:srgbClr val="FF0000"/>
                </a:solidFill>
                <a:latin typeface="+mj-ea"/>
              </a:rPr>
              <a:t>—</a:t>
            </a:r>
            <a:r>
              <a:rPr lang="zh-CN" altLang="en-US" b="1" dirty="0" smtClean="0">
                <a:solidFill>
                  <a:srgbClr val="FF0000"/>
                </a:solidFill>
                <a:latin typeface="+mj-ea"/>
              </a:rPr>
              <a:t>国家统计局</a:t>
            </a:r>
            <a:endParaRPr lang="zh-CN" altLang="en-US" dirty="0"/>
          </a:p>
        </p:txBody>
      </p:sp>
      <p:pic>
        <p:nvPicPr>
          <p:cNvPr id="3" name="内容占位符 5" descr="国家统计局__统计用区划和城乡划分代码"/>
          <p:cNvPicPr>
            <a:picLocks noChangeAspect="1"/>
          </p:cNvPicPr>
          <p:nvPr/>
        </p:nvPicPr>
        <p:blipFill>
          <a:blip r:embed="rId1"/>
          <a:stretch>
            <a:fillRect/>
          </a:stretch>
        </p:blipFill>
        <p:spPr>
          <a:xfrm>
            <a:off x="681487" y="684566"/>
            <a:ext cx="8229600" cy="4234180"/>
          </a:xfrm>
          <a:prstGeom prst="rect">
            <a:avLst/>
          </a:prstGeom>
        </p:spPr>
      </p:pic>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内容占位符 3" descr="d1160924ab18972bf6be84a7ebcd7b899f510ad2.jpg"/>
          <p:cNvPicPr>
            <a:picLocks noChangeAspect="1"/>
          </p:cNvPicPr>
          <p:nvPr/>
        </p:nvPicPr>
        <p:blipFill>
          <a:blip r:embed="rId1"/>
          <a:stretch>
            <a:fillRect/>
          </a:stretch>
        </p:blipFill>
        <p:spPr>
          <a:xfrm>
            <a:off x="5339751" y="129395"/>
            <a:ext cx="2165230" cy="4844247"/>
          </a:xfrm>
          <a:prstGeom prst="rect">
            <a:avLst/>
          </a:prstGeom>
        </p:spPr>
      </p:pic>
      <p:sp>
        <p:nvSpPr>
          <p:cNvPr id="4" name="矩形 3"/>
          <p:cNvSpPr/>
          <p:nvPr/>
        </p:nvSpPr>
        <p:spPr>
          <a:xfrm>
            <a:off x="1639019" y="571203"/>
            <a:ext cx="4572000" cy="4001095"/>
          </a:xfrm>
          <a:prstGeom prst="rect">
            <a:avLst/>
          </a:prstGeom>
        </p:spPr>
        <p:txBody>
          <a:bodyPr>
            <a:spAutoFit/>
          </a:bodyPr>
          <a:lstStyle/>
          <a:p>
            <a:r>
              <a:rPr lang="zh-CN" altLang="en-US" sz="2000" b="1" dirty="0" smtClean="0">
                <a:solidFill>
                  <a:srgbClr val="FF0000"/>
                </a:solidFill>
              </a:rPr>
              <a:t>全国行政区划信息查询平台</a:t>
            </a:r>
            <a:br>
              <a:rPr lang="en-US" altLang="zh-CN" sz="2000" b="1" dirty="0" smtClean="0">
                <a:solidFill>
                  <a:srgbClr val="FF0000"/>
                </a:solidFill>
              </a:rPr>
            </a:br>
            <a:r>
              <a:rPr lang="zh-CN" altLang="en-US" dirty="0" smtClean="0">
                <a:latin typeface="仿宋" panose="02010609060101010101" pitchFamily="49" charset="-122"/>
                <a:ea typeface="仿宋" panose="02010609060101010101" pitchFamily="49" charset="-122"/>
              </a:rPr>
              <a:t>全国行政区划信息查询平台</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移动客户端，由</a:t>
            </a:r>
            <a:r>
              <a:rPr lang="zh-CN" altLang="en-US" b="1" dirty="0" smtClean="0">
                <a:solidFill>
                  <a:srgbClr val="FF0000"/>
                </a:solidFill>
                <a:latin typeface="仿宋" panose="02010609060101010101" pitchFamily="49" charset="-122"/>
                <a:ea typeface="仿宋" panose="02010609060101010101" pitchFamily="49" charset="-122"/>
              </a:rPr>
              <a:t>民政部区划</a:t>
            </a:r>
            <a:br>
              <a:rPr lang="en-US" altLang="zh-CN" b="1" dirty="0" smtClean="0">
                <a:solidFill>
                  <a:srgbClr val="FF0000"/>
                </a:solidFill>
                <a:latin typeface="仿宋" panose="02010609060101010101" pitchFamily="49" charset="-122"/>
                <a:ea typeface="仿宋" panose="02010609060101010101" pitchFamily="49" charset="-122"/>
              </a:rPr>
            </a:br>
            <a:r>
              <a:rPr lang="zh-CN" altLang="en-US" b="1" dirty="0" smtClean="0">
                <a:solidFill>
                  <a:srgbClr val="FF0000"/>
                </a:solidFill>
                <a:latin typeface="仿宋" panose="02010609060101010101" pitchFamily="49" charset="-122"/>
                <a:ea typeface="仿宋" panose="02010609060101010101" pitchFamily="49" charset="-122"/>
              </a:rPr>
              <a:t>地名司</a:t>
            </a:r>
            <a:r>
              <a:rPr lang="zh-CN" altLang="en-US" dirty="0" smtClean="0">
                <a:latin typeface="仿宋" panose="02010609060101010101" pitchFamily="49" charset="-122"/>
                <a:ea typeface="仿宋" panose="02010609060101010101" pitchFamily="49" charset="-122"/>
              </a:rPr>
              <a:t>和</a:t>
            </a:r>
            <a:r>
              <a:rPr lang="zh-CN" altLang="en-US" b="1" dirty="0" smtClean="0">
                <a:solidFill>
                  <a:srgbClr val="FF0000"/>
                </a:solidFill>
                <a:latin typeface="仿宋" panose="02010609060101010101" pitchFamily="49" charset="-122"/>
                <a:ea typeface="仿宋" panose="02010609060101010101" pitchFamily="49" charset="-122"/>
              </a:rPr>
              <a:t>中国地图出版</a:t>
            </a:r>
            <a:r>
              <a:rPr lang="zh-CN" altLang="en-US" dirty="0" smtClean="0">
                <a:latin typeface="仿宋" panose="02010609060101010101" pitchFamily="49" charset="-122"/>
                <a:ea typeface="仿宋" panose="02010609060101010101" pitchFamily="49" charset="-122"/>
              </a:rPr>
              <a:t>社联</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合开发，是基于</a:t>
            </a:r>
            <a:r>
              <a:rPr lang="en-US" dirty="0" err="1" smtClean="0">
                <a:latin typeface="仿宋" panose="02010609060101010101" pitchFamily="49" charset="-122"/>
                <a:ea typeface="仿宋" panose="02010609060101010101" pitchFamily="49" charset="-122"/>
              </a:rPr>
              <a:t>iOS</a:t>
            </a:r>
            <a:r>
              <a:rPr lang="zh-CN" altLang="en-US" dirty="0" smtClean="0">
                <a:latin typeface="仿宋" panose="02010609060101010101" pitchFamily="49" charset="-122"/>
                <a:ea typeface="仿宋" panose="02010609060101010101" pitchFamily="49" charset="-122"/>
              </a:rPr>
              <a:t>平台和</a:t>
            </a:r>
            <a:br>
              <a:rPr lang="en-US" altLang="zh-CN" dirty="0" smtClean="0">
                <a:latin typeface="仿宋" panose="02010609060101010101" pitchFamily="49" charset="-122"/>
                <a:ea typeface="仿宋" panose="02010609060101010101" pitchFamily="49" charset="-122"/>
              </a:rPr>
            </a:br>
            <a:r>
              <a:rPr lang="en-US" dirty="0" smtClean="0">
                <a:latin typeface="仿宋" panose="02010609060101010101" pitchFamily="49" charset="-122"/>
                <a:ea typeface="仿宋" panose="02010609060101010101" pitchFamily="49" charset="-122"/>
              </a:rPr>
              <a:t>Android</a:t>
            </a:r>
            <a:r>
              <a:rPr lang="zh-CN" altLang="en-US" dirty="0" smtClean="0">
                <a:latin typeface="仿宋" panose="02010609060101010101" pitchFamily="49" charset="-122"/>
                <a:ea typeface="仿宋" panose="02010609060101010101" pitchFamily="49" charset="-122"/>
              </a:rPr>
              <a:t>平台的离线版全国行</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政区划浏览及查询软件。该</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软件可以浏览最新行政区划</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图、查询最新行政区划信息，</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支持关键词查询和按行政区</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划浏览等多种查询方式。另</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外该软件还包括最近行政区</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划变更、多音异读及易错地</a:t>
            </a:r>
            <a:br>
              <a:rPr lang="en-US" altLang="zh-CN" dirty="0" smtClean="0">
                <a:latin typeface="仿宋" panose="02010609060101010101" pitchFamily="49" charset="-122"/>
                <a:ea typeface="仿宋" panose="02010609060101010101" pitchFamily="49" charset="-122"/>
              </a:rPr>
            </a:br>
            <a:r>
              <a:rPr lang="zh-CN" altLang="en-US" dirty="0" smtClean="0">
                <a:latin typeface="仿宋" panose="02010609060101010101" pitchFamily="49" charset="-122"/>
                <a:ea typeface="仿宋" panose="02010609060101010101" pitchFamily="49" charset="-122"/>
              </a:rPr>
              <a:t>名等资料浏览功能。</a:t>
            </a:r>
            <a:endParaRPr lang="zh-CN" altLang="en-US" dirty="0"/>
          </a:p>
        </p:txBody>
      </p:sp>
    </p:spTree>
  </p:cSld>
  <p:clrMapOvr>
    <a:masterClrMapping/>
  </p:clrMapOvr>
  <p:transition spd="slow">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346" name="组合 1"/>
          <p:cNvGrpSpPr/>
          <p:nvPr/>
        </p:nvGrpSpPr>
        <p:grpSpPr bwMode="auto">
          <a:xfrm>
            <a:off x="492125" y="296863"/>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609600" y="827088"/>
            <a:ext cx="7924800" cy="2308324"/>
          </a:xfrm>
          <a:prstGeom prst="rect">
            <a:avLst/>
          </a:prstGeom>
          <a:noFill/>
          <a:ln w="9525">
            <a:noFill/>
            <a:miter lim="800000"/>
          </a:ln>
        </p:spPr>
        <p:txBody>
          <a:bodyPr>
            <a:spAutoFit/>
          </a:bodyPr>
          <a:lstStyle/>
          <a:p>
            <a:pPr>
              <a:lnSpc>
                <a:spcPct val="150000"/>
              </a:lnSpc>
            </a:pPr>
            <a:r>
              <a:rPr lang="en-US" altLang="zh-CN" sz="1600" b="1" dirty="0" smtClean="0">
                <a:latin typeface="方正正中黑简体" charset="-122"/>
                <a:ea typeface="方正正中黑简体" charset="-122"/>
              </a:rPr>
              <a:t>4.</a:t>
            </a:r>
            <a:r>
              <a:rPr lang="zh-CN" altLang="en-US" sz="1600" b="1" dirty="0">
                <a:latin typeface="方正正中黑简体" charset="-122"/>
                <a:ea typeface="方正正中黑简体" charset="-122"/>
              </a:rPr>
              <a:t>资助内容</a:t>
            </a:r>
            <a:r>
              <a:rPr lang="en-US" altLang="zh-CN" sz="1600" b="1" dirty="0">
                <a:latin typeface="方正正中黑简体" charset="-122"/>
                <a:ea typeface="方正正中黑简体" charset="-122"/>
              </a:rPr>
              <a:t>:</a:t>
            </a:r>
            <a:endParaRPr lang="zh-CN" altLang="en-US" sz="1600" b="1" dirty="0">
              <a:latin typeface="方正正中黑简体" charset="-122"/>
              <a:ea typeface="方正正中黑简体" charset="-122"/>
            </a:endParaRPr>
          </a:p>
          <a:p>
            <a:pPr>
              <a:lnSpc>
                <a:spcPct val="150000"/>
              </a:lnSpc>
            </a:pPr>
            <a:r>
              <a:rPr lang="zh-CN" altLang="zh-CN" sz="1600" b="1" dirty="0">
                <a:latin typeface="方正正中黑简体" charset="-122"/>
                <a:ea typeface="方正正中黑简体" charset="-122"/>
              </a:rPr>
              <a:t>    </a:t>
            </a:r>
            <a:endParaRPr lang="en-US" altLang="zh-CN" sz="1600" b="1" dirty="0" smtClean="0">
              <a:latin typeface="方正正中黑简体" charset="-122"/>
              <a:ea typeface="方正正中黑简体" charset="-122"/>
            </a:endParaRPr>
          </a:p>
          <a:p>
            <a:pPr>
              <a:lnSpc>
                <a:spcPct val="150000"/>
              </a:lnSpc>
            </a:pPr>
            <a:r>
              <a:rPr lang="en-US" altLang="zh-CN" sz="1600" b="1" dirty="0" smtClean="0">
                <a:latin typeface="方正正中黑简体" charset="-122"/>
                <a:ea typeface="方正正中黑简体" charset="-122"/>
              </a:rPr>
              <a:t>       </a:t>
            </a:r>
            <a:r>
              <a:rPr lang="zh-CN" altLang="zh-CN" sz="1600" b="1" dirty="0" smtClean="0">
                <a:latin typeface="方正正中黑简体" charset="-122"/>
                <a:ea typeface="方正正中黑简体" charset="-122"/>
              </a:rPr>
              <a:t>高校</a:t>
            </a:r>
            <a:r>
              <a:rPr lang="zh-CN" altLang="zh-CN" sz="1600" b="1" dirty="0">
                <a:latin typeface="方正正中黑简体" charset="-122"/>
                <a:ea typeface="方正正中黑简体" charset="-122"/>
              </a:rPr>
              <a:t>毕业生到中西部地区和艰苦边远地区的基层单位就业、服务期在 3年以上（含 3年）的，由国家实行学费补偿或国家助学贷款代偿。在校学习期间获得国家助学贷款（含高校国家助学贷款和生源地信用助学贷款，下同）的，代偿的学费优先用于偿还国家助学贷款本金及其全部偿还之前产生的利息</a:t>
            </a:r>
            <a:r>
              <a:rPr lang="zh-CN" altLang="zh-CN" sz="1600" b="1" dirty="0" smtClean="0">
                <a:latin typeface="方正正中黑简体" charset="-122"/>
                <a:ea typeface="方正正中黑简体" charset="-122"/>
              </a:rPr>
              <a:t>。</a:t>
            </a: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259212" y="236478"/>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609600" y="827088"/>
            <a:ext cx="7924800" cy="3046988"/>
          </a:xfrm>
          <a:prstGeom prst="rect">
            <a:avLst/>
          </a:prstGeom>
          <a:noFill/>
          <a:ln w="9525">
            <a:noFill/>
            <a:miter lim="800000"/>
          </a:ln>
        </p:spPr>
        <p:txBody>
          <a:bodyPr>
            <a:spAutoFit/>
          </a:bodyPr>
          <a:lstStyle/>
          <a:p>
            <a:pPr>
              <a:lnSpc>
                <a:spcPct val="150000"/>
              </a:lnSpc>
            </a:pPr>
            <a:r>
              <a:rPr lang="en-US" altLang="zh-CN" sz="1600" b="1" dirty="0" smtClean="0">
                <a:latin typeface="方正正中黑简体" charset="-122"/>
                <a:ea typeface="方正正中黑简体" charset="-122"/>
              </a:rPr>
              <a:t>5.</a:t>
            </a:r>
            <a:r>
              <a:rPr lang="zh-CN" altLang="en-US" sz="1600" b="1" dirty="0">
                <a:latin typeface="方正正中黑简体" charset="-122"/>
                <a:ea typeface="方正正中黑简体" charset="-122"/>
              </a:rPr>
              <a:t>资助</a:t>
            </a:r>
            <a:r>
              <a:rPr lang="zh-CN" altLang="en-US" sz="1600" b="1" dirty="0" smtClean="0">
                <a:latin typeface="方正正中黑简体" charset="-122"/>
                <a:ea typeface="方正正中黑简体" charset="-122"/>
              </a:rPr>
              <a:t>标准</a:t>
            </a:r>
            <a:endParaRPr lang="en-US" altLang="zh-CN" sz="1600" b="1" dirty="0" smtClean="0">
              <a:latin typeface="方正正中黑简体" charset="-122"/>
              <a:ea typeface="方正正中黑简体" charset="-122"/>
            </a:endParaRPr>
          </a:p>
          <a:p>
            <a:pPr indent="457200">
              <a:lnSpc>
                <a:spcPct val="150000"/>
              </a:lnSpc>
            </a:pPr>
            <a:r>
              <a:rPr lang="en-US" altLang="zh-CN" sz="1600" b="1" dirty="0" smtClean="0">
                <a:latin typeface="方正正中黑简体" charset="-122"/>
                <a:ea typeface="方正正中黑简体" charset="-122"/>
              </a:rPr>
              <a:t> </a:t>
            </a:r>
            <a:r>
              <a:rPr lang="zh-CN" altLang="en-US" sz="1600" b="1" dirty="0" smtClean="0">
                <a:latin typeface="方正正中黑简体" charset="-122"/>
                <a:ea typeface="方正正中黑简体" charset="-122"/>
              </a:rPr>
              <a:t>本专科生每人每年补偿代偿金额最高不超过</a:t>
            </a:r>
            <a:r>
              <a:rPr lang="en-US" altLang="zh-CN" sz="1600" b="1" dirty="0" smtClean="0">
                <a:latin typeface="方正正中黑简体" charset="-122"/>
                <a:ea typeface="方正正中黑简体" charset="-122"/>
              </a:rPr>
              <a:t>8000</a:t>
            </a:r>
            <a:r>
              <a:rPr lang="zh-CN" altLang="en-US" sz="1600" b="1" dirty="0" smtClean="0">
                <a:latin typeface="方正正中黑简体" charset="-122"/>
                <a:ea typeface="方正正中黑简体" charset="-122"/>
              </a:rPr>
              <a:t>元，研究生每人每年补偿代偿金额最高不超过</a:t>
            </a:r>
            <a:r>
              <a:rPr lang="en-US" altLang="zh-CN" sz="1600" b="1" dirty="0" smtClean="0">
                <a:latin typeface="方正正中黑简体" charset="-122"/>
                <a:ea typeface="方正正中黑简体" charset="-122"/>
              </a:rPr>
              <a:t>12000</a:t>
            </a:r>
            <a:r>
              <a:rPr lang="zh-CN" altLang="en-US" sz="1600" b="1" dirty="0" smtClean="0">
                <a:latin typeface="方正正中黑简体" charset="-122"/>
                <a:ea typeface="方正正中黑简体" charset="-122"/>
              </a:rPr>
              <a:t>元。学费、助学贷款不足</a:t>
            </a:r>
            <a:r>
              <a:rPr lang="en-US" altLang="zh-CN" sz="1600" b="1" dirty="0" smtClean="0">
                <a:latin typeface="方正正中黑简体" charset="-122"/>
                <a:ea typeface="方正正中黑简体" charset="-122"/>
              </a:rPr>
              <a:t>8000</a:t>
            </a:r>
            <a:r>
              <a:rPr lang="zh-CN" altLang="en-US" sz="1600" b="1" dirty="0" smtClean="0">
                <a:latin typeface="方正正中黑简体" charset="-122"/>
                <a:ea typeface="方正正中黑简体" charset="-122"/>
              </a:rPr>
              <a:t>元</a:t>
            </a:r>
            <a:r>
              <a:rPr lang="en-US" altLang="zh-CN" sz="1600" b="1" dirty="0" smtClean="0">
                <a:latin typeface="方正正中黑简体" charset="-122"/>
                <a:ea typeface="方正正中黑简体" charset="-122"/>
              </a:rPr>
              <a:t>/12000</a:t>
            </a:r>
            <a:r>
              <a:rPr lang="zh-CN" altLang="en-US" sz="1600" b="1" dirty="0" smtClean="0">
                <a:latin typeface="方正正中黑简体" charset="-122"/>
                <a:ea typeface="方正正中黑简体" charset="-122"/>
              </a:rPr>
              <a:t>元按照实际情况进行补偿代偿，学费超过</a:t>
            </a:r>
            <a:r>
              <a:rPr lang="en-US" altLang="zh-CN" sz="1600" b="1" dirty="0" smtClean="0">
                <a:latin typeface="方正正中黑简体" charset="-122"/>
                <a:ea typeface="方正正中黑简体" charset="-122"/>
              </a:rPr>
              <a:t>8000</a:t>
            </a:r>
            <a:r>
              <a:rPr lang="zh-CN" altLang="en-US" sz="1600" b="1" dirty="0" smtClean="0">
                <a:latin typeface="方正正中黑简体" charset="-122"/>
                <a:ea typeface="方正正中黑简体" charset="-122"/>
              </a:rPr>
              <a:t>元</a:t>
            </a:r>
            <a:r>
              <a:rPr lang="en-US" altLang="zh-CN" sz="1600" b="1" dirty="0" smtClean="0">
                <a:latin typeface="方正正中黑简体" charset="-122"/>
                <a:ea typeface="方正正中黑简体" charset="-122"/>
              </a:rPr>
              <a:t>/12000</a:t>
            </a:r>
            <a:r>
              <a:rPr lang="zh-CN" altLang="en-US" sz="1600" b="1" dirty="0" smtClean="0">
                <a:latin typeface="方正正中黑简体" charset="-122"/>
                <a:ea typeface="方正正中黑简体" charset="-122"/>
              </a:rPr>
              <a:t>元的，学费补偿总额按照 “</a:t>
            </a:r>
            <a:r>
              <a:rPr lang="en-US" altLang="zh-CN" sz="1600" b="1" dirty="0" smtClean="0">
                <a:latin typeface="方正正中黑简体" charset="-122"/>
                <a:ea typeface="方正正中黑简体" charset="-122"/>
              </a:rPr>
              <a:t>8000</a:t>
            </a:r>
            <a:r>
              <a:rPr lang="zh-CN" altLang="en-US" sz="1600" b="1" dirty="0" smtClean="0">
                <a:latin typeface="方正正中黑简体" charset="-122"/>
                <a:ea typeface="方正正中黑简体" charset="-122"/>
              </a:rPr>
              <a:t>元</a:t>
            </a:r>
            <a:r>
              <a:rPr lang="en-US" altLang="zh-CN" sz="1600" b="1" dirty="0" smtClean="0">
                <a:latin typeface="方正正中黑简体" charset="-122"/>
                <a:ea typeface="方正正中黑简体" charset="-122"/>
              </a:rPr>
              <a:t>/12000</a:t>
            </a:r>
            <a:r>
              <a:rPr lang="zh-CN" altLang="en-US" sz="1600" b="1" dirty="0" smtClean="0">
                <a:latin typeface="方正正中黑简体" charset="-122"/>
                <a:ea typeface="方正正中黑简体" charset="-122"/>
              </a:rPr>
              <a:t>元*学制”确定。</a:t>
            </a:r>
            <a:r>
              <a:rPr lang="zh-CN" altLang="en-US" sz="1600" b="1" dirty="0" smtClean="0">
                <a:solidFill>
                  <a:srgbClr val="333333"/>
                </a:solidFill>
                <a:latin typeface="+mn-ea"/>
                <a:cs typeface="宋体" panose="02010600030101010101" pitchFamily="2" charset="-122"/>
              </a:rPr>
              <a:t>此资助标准实施自</a:t>
            </a:r>
            <a:r>
              <a:rPr lang="en-US" altLang="zh-CN" sz="1600" b="1" dirty="0" smtClean="0">
                <a:solidFill>
                  <a:srgbClr val="C00000"/>
                </a:solidFill>
                <a:latin typeface="+mn-ea"/>
                <a:cs typeface="宋体" panose="02010600030101010101" pitchFamily="2" charset="-122"/>
              </a:rPr>
              <a:t>2014</a:t>
            </a:r>
            <a:r>
              <a:rPr lang="zh-CN" altLang="en-US" sz="1600" b="1" dirty="0" smtClean="0">
                <a:solidFill>
                  <a:srgbClr val="C00000"/>
                </a:solidFill>
                <a:latin typeface="+mn-ea"/>
                <a:cs typeface="宋体" panose="02010600030101010101" pitchFamily="2" charset="-122"/>
              </a:rPr>
              <a:t>年</a:t>
            </a:r>
            <a:r>
              <a:rPr lang="en-US" altLang="zh-CN" sz="1600" b="1" dirty="0" smtClean="0">
                <a:solidFill>
                  <a:srgbClr val="C00000"/>
                </a:solidFill>
                <a:latin typeface="+mn-ea"/>
                <a:cs typeface="宋体" panose="02010600030101010101" pitchFamily="2" charset="-122"/>
              </a:rPr>
              <a:t>7</a:t>
            </a:r>
            <a:r>
              <a:rPr lang="zh-CN" altLang="en-US" sz="1600" b="1" dirty="0" smtClean="0">
                <a:solidFill>
                  <a:srgbClr val="C00000"/>
                </a:solidFill>
                <a:latin typeface="+mn-ea"/>
                <a:cs typeface="宋体" panose="02010600030101010101" pitchFamily="2" charset="-122"/>
              </a:rPr>
              <a:t>月</a:t>
            </a:r>
            <a:r>
              <a:rPr lang="en-US" altLang="zh-CN" sz="1600" b="1" dirty="0" smtClean="0">
                <a:solidFill>
                  <a:srgbClr val="C00000"/>
                </a:solidFill>
                <a:latin typeface="+mn-ea"/>
                <a:cs typeface="宋体" panose="02010600030101010101" pitchFamily="2" charset="-122"/>
              </a:rPr>
              <a:t>1</a:t>
            </a:r>
            <a:r>
              <a:rPr lang="zh-CN" altLang="en-US" sz="1600" b="1" dirty="0" smtClean="0">
                <a:solidFill>
                  <a:srgbClr val="C00000"/>
                </a:solidFill>
                <a:latin typeface="+mn-ea"/>
                <a:cs typeface="宋体" panose="02010600030101010101" pitchFamily="2" charset="-122"/>
              </a:rPr>
              <a:t>日</a:t>
            </a:r>
            <a:r>
              <a:rPr lang="zh-CN" altLang="en-US" sz="1600" b="1" dirty="0" smtClean="0">
                <a:solidFill>
                  <a:srgbClr val="333333"/>
                </a:solidFill>
                <a:latin typeface="+mn-ea"/>
                <a:cs typeface="宋体" panose="02010600030101010101" pitchFamily="2" charset="-122"/>
              </a:rPr>
              <a:t>开始。</a:t>
            </a:r>
            <a:endParaRPr lang="en-US" altLang="zh-CN" sz="1600" b="1" dirty="0" smtClean="0">
              <a:latin typeface="方正正中黑简体" charset="-122"/>
              <a:ea typeface="方正正中黑简体" charset="-122"/>
            </a:endParaRPr>
          </a:p>
          <a:p>
            <a:pPr indent="457200">
              <a:lnSpc>
                <a:spcPct val="150000"/>
              </a:lnSpc>
            </a:pPr>
            <a:r>
              <a:rPr lang="en-US" altLang="zh-CN" sz="1600" b="1" dirty="0" smtClean="0">
                <a:solidFill>
                  <a:srgbClr val="FF0000"/>
                </a:solidFill>
                <a:latin typeface="+mn-ea"/>
                <a:cs typeface="宋体" panose="02010600030101010101" pitchFamily="2" charset="-122"/>
              </a:rPr>
              <a:t>2014</a:t>
            </a:r>
            <a:r>
              <a:rPr lang="zh-CN" altLang="en-US" sz="1600" b="1" dirty="0" smtClean="0">
                <a:solidFill>
                  <a:srgbClr val="FF0000"/>
                </a:solidFill>
                <a:latin typeface="+mn-ea"/>
                <a:cs typeface="宋体" panose="02010600030101010101" pitchFamily="2" charset="-122"/>
              </a:rPr>
              <a:t>年</a:t>
            </a:r>
            <a:r>
              <a:rPr lang="en-US" altLang="zh-CN" sz="1600" b="1" dirty="0" smtClean="0">
                <a:solidFill>
                  <a:srgbClr val="FF0000"/>
                </a:solidFill>
                <a:latin typeface="+mn-ea"/>
                <a:cs typeface="宋体" panose="02010600030101010101" pitchFamily="2" charset="-122"/>
              </a:rPr>
              <a:t>7</a:t>
            </a:r>
            <a:r>
              <a:rPr lang="zh-CN" altLang="en-US" sz="1600" b="1" dirty="0" smtClean="0">
                <a:solidFill>
                  <a:srgbClr val="FF0000"/>
                </a:solidFill>
                <a:latin typeface="+mn-ea"/>
                <a:cs typeface="宋体" panose="02010600030101010101" pitchFamily="2" charset="-122"/>
              </a:rPr>
              <a:t>月</a:t>
            </a:r>
            <a:r>
              <a:rPr lang="en-US" altLang="zh-CN" sz="1600" b="1" dirty="0" smtClean="0">
                <a:solidFill>
                  <a:srgbClr val="FF0000"/>
                </a:solidFill>
                <a:latin typeface="+mn-ea"/>
                <a:cs typeface="宋体" panose="02010600030101010101" pitchFamily="2" charset="-122"/>
              </a:rPr>
              <a:t>1</a:t>
            </a:r>
            <a:r>
              <a:rPr lang="zh-CN" altLang="en-US" sz="1600" b="1" dirty="0" smtClean="0">
                <a:solidFill>
                  <a:srgbClr val="FF0000"/>
                </a:solidFill>
                <a:latin typeface="+mn-ea"/>
                <a:cs typeface="宋体" panose="02010600030101010101" pitchFamily="2" charset="-122"/>
              </a:rPr>
              <a:t>日前</a:t>
            </a:r>
            <a:r>
              <a:rPr lang="zh-CN" altLang="en-US" sz="1600" b="1" dirty="0" smtClean="0">
                <a:solidFill>
                  <a:srgbClr val="333333"/>
                </a:solidFill>
                <a:latin typeface="+mn-ea"/>
                <a:cs typeface="宋体" panose="02010600030101010101" pitchFamily="2" charset="-122"/>
              </a:rPr>
              <a:t>，</a:t>
            </a:r>
            <a:r>
              <a:rPr lang="en-US" altLang="zh-CN" sz="1600" b="1" dirty="0" err="1" smtClean="0">
                <a:latin typeface="方正正中黑简体" charset="-122"/>
                <a:ea typeface="方正正中黑简体" charset="-122"/>
              </a:rPr>
              <a:t>学费补偿或国家助学贷款代偿标准为本专科生每</a:t>
            </a:r>
            <a:r>
              <a:rPr lang="zh-CN" altLang="en-US" sz="1600" b="1" dirty="0" smtClean="0">
                <a:latin typeface="方正正中黑简体" charset="-122"/>
                <a:ea typeface="方正正中黑简体" charset="-122"/>
              </a:rPr>
              <a:t>人</a:t>
            </a:r>
            <a:r>
              <a:rPr lang="en-US" altLang="zh-CN" sz="1600" b="1" dirty="0" smtClean="0">
                <a:latin typeface="方正正中黑简体" charset="-122"/>
                <a:ea typeface="方正正中黑简体" charset="-122"/>
              </a:rPr>
              <a:t>每年最高不超过</a:t>
            </a:r>
            <a:r>
              <a:rPr lang="en-US" altLang="zh-CN" sz="1600" b="1" dirty="0" smtClean="0">
                <a:solidFill>
                  <a:srgbClr val="FF0000"/>
                </a:solidFill>
                <a:latin typeface="方正正中黑简体" charset="-122"/>
                <a:ea typeface="方正正中黑简体" charset="-122"/>
              </a:rPr>
              <a:t>6000元。</a:t>
            </a:r>
            <a:endParaRPr lang="en-US" altLang="zh-CN" sz="1600" b="1" dirty="0" smtClean="0">
              <a:solidFill>
                <a:srgbClr val="FF0000"/>
              </a:solidFill>
              <a:latin typeface="方正正中黑简体" charset="-122"/>
              <a:ea typeface="方正正中黑简体" charset="-122"/>
            </a:endParaRPr>
          </a:p>
          <a:p>
            <a:pPr>
              <a:lnSpc>
                <a:spcPct val="150000"/>
              </a:lnSpc>
            </a:pPr>
            <a:endParaRPr lang="en-US" altLang="zh-CN" sz="1600" b="1" dirty="0" smtClean="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组合 1"/>
          <p:cNvGrpSpPr/>
          <p:nvPr/>
        </p:nvGrpSpPr>
        <p:grpSpPr bwMode="auto">
          <a:xfrm>
            <a:off x="493713" y="296863"/>
            <a:ext cx="7226300" cy="900112"/>
            <a:chOff x="776" y="478"/>
            <a:chExt cx="11383" cy="1417"/>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8384" name="文本框 5"/>
            <p:cNvSpPr txBox="1">
              <a:spLocks noChangeArrowheads="1"/>
            </p:cNvSpPr>
            <p:nvPr/>
          </p:nvSpPr>
          <p:spPr bwMode="auto">
            <a:xfrm>
              <a:off x="1979" y="588"/>
              <a:ext cx="10180" cy="1307"/>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a:p>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8380" name="文本框 28"/>
          <p:cNvSpPr txBox="1">
            <a:spLocks noChangeArrowheads="1"/>
          </p:cNvSpPr>
          <p:nvPr/>
        </p:nvSpPr>
        <p:spPr bwMode="auto">
          <a:xfrm>
            <a:off x="565150" y="1023938"/>
            <a:ext cx="7923213" cy="4154487"/>
          </a:xfrm>
          <a:prstGeom prst="rect">
            <a:avLst/>
          </a:prstGeom>
          <a:noFill/>
          <a:ln w="9525">
            <a:noFill/>
            <a:miter lim="800000"/>
          </a:ln>
        </p:spPr>
        <p:txBody>
          <a:bodyPr>
            <a:spAutoFit/>
          </a:bodyPr>
          <a:lstStyle/>
          <a:p>
            <a:pPr>
              <a:lnSpc>
                <a:spcPct val="150000"/>
              </a:lnSpc>
            </a:pPr>
            <a:r>
              <a:rPr lang="en-US" altLang="zh-CN" sz="1600" b="1" dirty="0">
                <a:latin typeface="方正正中黑简体" charset="-122"/>
                <a:ea typeface="方正正中黑简体" charset="-122"/>
                <a:sym typeface="微软雅黑" panose="020B0503020204020204" pitchFamily="34" charset="-122"/>
              </a:rPr>
              <a:t>6</a:t>
            </a:r>
            <a:r>
              <a:rPr lang="en-US" altLang="zh-CN" sz="1600" b="1" dirty="0" smtClean="0">
                <a:latin typeface="方正正中黑简体" charset="-122"/>
                <a:ea typeface="方正正中黑简体" charset="-122"/>
                <a:sym typeface="微软雅黑" panose="020B0503020204020204" pitchFamily="34" charset="-122"/>
              </a:rPr>
              <a:t>.</a:t>
            </a:r>
            <a:r>
              <a:rPr lang="zh-CN" altLang="en-US" sz="1600" b="1" dirty="0">
                <a:latin typeface="方正正中黑简体" charset="-122"/>
                <a:ea typeface="方正正中黑简体" charset="-122"/>
                <a:sym typeface="微软雅黑" panose="020B0503020204020204" pitchFamily="34" charset="-122"/>
              </a:rPr>
              <a:t>申请和审核</a:t>
            </a:r>
            <a:endParaRPr lang="zh-CN" altLang="en-US" sz="1600" b="1" dirty="0">
              <a:latin typeface="方正正中黑简体" charset="-122"/>
              <a:ea typeface="方正正中黑简体" charset="-122"/>
              <a:sym typeface="微软雅黑" panose="020B0503020204020204" pitchFamily="34" charset="-122"/>
            </a:endParaRPr>
          </a:p>
          <a:p>
            <a:pPr>
              <a:lnSpc>
                <a:spcPct val="150000"/>
              </a:lnSpc>
            </a:pPr>
            <a:r>
              <a:rPr lang="zh-CN" altLang="zh-CN" sz="1600" b="1" dirty="0">
                <a:sym typeface="微软雅黑" panose="020B0503020204020204" pitchFamily="34" charset="-122"/>
              </a:rPr>
              <a:t>      （一）高校毕业生本人在办理离校手续前须向学校递交《上海市高等学校毕业生学费补偿和国家助学贷款代偿申请表》、由毕业生本人、就业单位、毕业学校三方签署的到中西部地区和艰苦边远地区基层单位服务 3年以上（含 3年）的就业协议或劳动合同。申请国家助学贷款代偿的学生还需提供国家助学贷款合同和还款委托书。</a:t>
            </a:r>
            <a:endParaRPr lang="zh-CN" altLang="zh-CN" sz="1600" b="1" dirty="0">
              <a:sym typeface="微软雅黑" panose="020B0503020204020204" pitchFamily="34" charset="-122"/>
            </a:endParaRPr>
          </a:p>
          <a:p>
            <a:pPr>
              <a:lnSpc>
                <a:spcPct val="150000"/>
              </a:lnSpc>
            </a:pPr>
            <a:r>
              <a:rPr lang="zh-CN" altLang="zh-CN" sz="1600" b="1" dirty="0">
                <a:sym typeface="微软雅黑" panose="020B0503020204020204" pitchFamily="34" charset="-122"/>
              </a:rPr>
              <a:t>      （二）在校学习期间获得国家助学贷款的毕业学生，在与经办银行签订毕业后的还款计划书时，应注明已申请国家助学贷款代偿，如果获得国家助学贷款代偿资格，高校应将代偿资金代为偿还给高校国家助学贷款经办银行。在校学习期间获得生源地信用助学贷款的高校毕业生，如果获得国家助学贷款代偿资格，高校应将代偿资金汇至学生指定的地址或账户。</a:t>
            </a:r>
            <a:endParaRPr lang="zh-CN" altLang="zh-CN" sz="1600" b="1" dirty="0">
              <a:sym typeface="微软雅黑" panose="020B0503020204020204" pitchFamily="34"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113" y="296863"/>
            <a:ext cx="8674100" cy="600075"/>
            <a:chOff x="776" y="478"/>
            <a:chExt cx="1350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6" name="文本框 5"/>
            <p:cNvSpPr txBox="1">
              <a:spLocks noChangeArrowheads="1"/>
            </p:cNvSpPr>
            <p:nvPr/>
          </p:nvSpPr>
          <p:spPr bwMode="auto">
            <a:xfrm>
              <a:off x="1449" y="588"/>
              <a:ext cx="12830"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sym typeface="微软雅黑" panose="020B0503020204020204" pitchFamily="34"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48"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2" name="文本框 28"/>
          <p:cNvSpPr txBox="1">
            <a:spLocks noChangeArrowheads="1"/>
          </p:cNvSpPr>
          <p:nvPr/>
        </p:nvSpPr>
        <p:spPr bwMode="auto">
          <a:xfrm>
            <a:off x="565150" y="1023938"/>
            <a:ext cx="7923213" cy="3046988"/>
          </a:xfrm>
          <a:prstGeom prst="rect">
            <a:avLst/>
          </a:prstGeom>
          <a:noFill/>
          <a:ln w="9525">
            <a:noFill/>
            <a:miter lim="800000"/>
          </a:ln>
        </p:spPr>
        <p:txBody>
          <a:bodyPr>
            <a:spAutoFit/>
          </a:bodyPr>
          <a:lstStyle/>
          <a:p>
            <a:pPr>
              <a:lnSpc>
                <a:spcPct val="150000"/>
              </a:lnSpc>
            </a:pPr>
            <a:r>
              <a:rPr lang="zh-CN" altLang="en-US" sz="1600" b="1" dirty="0" smtClean="0">
                <a:latin typeface="方正正中黑简体" charset="-122"/>
                <a:ea typeface="方正正中黑简体" charset="-122"/>
              </a:rPr>
              <a:t>政策简述</a:t>
            </a:r>
            <a:endParaRPr lang="en-US" altLang="zh-CN" sz="1600" b="1" dirty="0" smtClean="0">
              <a:latin typeface="方正正中黑简体" charset="-122"/>
              <a:ea typeface="方正正中黑简体" charset="-122"/>
            </a:endParaRPr>
          </a:p>
          <a:p>
            <a:pPr indent="457200">
              <a:lnSpc>
                <a:spcPct val="150000"/>
              </a:lnSpc>
            </a:pPr>
            <a:r>
              <a:rPr lang="en-US" altLang="zh-CN" sz="1600" b="1" dirty="0" smtClean="0">
                <a:latin typeface="方正正中黑简体" charset="-122"/>
                <a:ea typeface="方正正中黑简体" charset="-122"/>
              </a:rPr>
              <a:t>《</a:t>
            </a:r>
            <a:r>
              <a:rPr lang="zh-CN" altLang="en-US" sz="1600" b="1" dirty="0" smtClean="0">
                <a:latin typeface="方正正中黑简体" charset="-122"/>
                <a:ea typeface="方正正中黑简体" charset="-122"/>
              </a:rPr>
              <a:t>基层就业学费补偿国家助学贷款代偿实施细则</a:t>
            </a:r>
            <a:r>
              <a:rPr lang="en-US" altLang="zh-CN" sz="1600" b="1" dirty="0" smtClean="0">
                <a:latin typeface="方正正中黑简体" charset="-122"/>
                <a:ea typeface="方正正中黑简体" charset="-122"/>
              </a:rPr>
              <a:t>》</a:t>
            </a:r>
            <a:r>
              <a:rPr lang="zh-CN" altLang="en-US" sz="1600" b="1" dirty="0" smtClean="0">
                <a:solidFill>
                  <a:srgbClr val="FF0000"/>
                </a:solidFill>
                <a:latin typeface="方正正中黑简体" charset="-122"/>
                <a:ea typeface="方正正中黑简体" charset="-122"/>
              </a:rPr>
              <a:t>（财科教</a:t>
            </a:r>
            <a:r>
              <a:rPr lang="en-US" altLang="zh-CN" sz="1600" b="1" dirty="0" smtClean="0">
                <a:solidFill>
                  <a:srgbClr val="FF0000"/>
                </a:solidFill>
                <a:latin typeface="方正正中黑简体" charset="-122"/>
                <a:ea typeface="方正正中黑简体" charset="-122"/>
              </a:rPr>
              <a:t>﹝2019﹞19</a:t>
            </a:r>
            <a:r>
              <a:rPr lang="zh-CN" altLang="en-US" sz="1600" b="1" dirty="0" smtClean="0">
                <a:solidFill>
                  <a:srgbClr val="FF0000"/>
                </a:solidFill>
                <a:latin typeface="方正正中黑简体" charset="-122"/>
                <a:ea typeface="方正正中黑简体" charset="-122"/>
              </a:rPr>
              <a:t>号）</a:t>
            </a:r>
            <a:r>
              <a:rPr lang="en-US" altLang="zh-CN" sz="1600" b="1" dirty="0" smtClean="0">
                <a:solidFill>
                  <a:srgbClr val="FF0000"/>
                </a:solidFill>
                <a:latin typeface="方正正中黑简体" charset="-122"/>
                <a:ea typeface="方正正中黑简体" charset="-122"/>
              </a:rPr>
              <a:t>《</a:t>
            </a:r>
            <a:r>
              <a:rPr lang="zh-CN" altLang="en-US" sz="1600" b="1" dirty="0" smtClean="0">
                <a:solidFill>
                  <a:srgbClr val="FF0000"/>
                </a:solidFill>
                <a:latin typeface="方正正中黑简体" charset="-122"/>
                <a:ea typeface="方正正中黑简体" charset="-122"/>
              </a:rPr>
              <a:t>学生资助资金管理实施办法</a:t>
            </a:r>
            <a:r>
              <a:rPr lang="en-US" altLang="zh-CN" sz="1600" b="1" dirty="0" smtClean="0">
                <a:solidFill>
                  <a:srgbClr val="FF0000"/>
                </a:solidFill>
                <a:latin typeface="方正正中黑简体" charset="-122"/>
                <a:ea typeface="方正正中黑简体" charset="-122"/>
              </a:rPr>
              <a:t>》</a:t>
            </a:r>
            <a:endParaRPr lang="zh-CN" altLang="en-US" sz="1600" b="1" dirty="0">
              <a:solidFill>
                <a:srgbClr val="FF0000"/>
              </a:solidFill>
              <a:latin typeface="方正正中黑简体" charset="-122"/>
              <a:ea typeface="方正正中黑简体" charset="-122"/>
            </a:endParaRPr>
          </a:p>
          <a:p>
            <a:pPr>
              <a:lnSpc>
                <a:spcPct val="150000"/>
              </a:lnSpc>
            </a:pPr>
            <a:endParaRPr lang="en-US" altLang="zh-CN" sz="1600" b="1" dirty="0" smtClean="0">
              <a:latin typeface="方正正中黑简体" charset="-122"/>
              <a:ea typeface="方正正中黑简体" charset="-122"/>
              <a:sym typeface="微软雅黑" panose="020B0503020204020204" pitchFamily="34" charset="-122"/>
            </a:endParaRPr>
          </a:p>
          <a:p>
            <a:pPr indent="457200">
              <a:lnSpc>
                <a:spcPct val="150000"/>
              </a:lnSpc>
            </a:pPr>
            <a:r>
              <a:rPr lang="zh-CN" altLang="en-US" sz="1600" b="1" dirty="0" smtClean="0">
                <a:latin typeface="方正正中黑简体" charset="-122"/>
                <a:ea typeface="方正正中黑简体" charset="-122"/>
                <a:sym typeface="微软雅黑" panose="020B0503020204020204" pitchFamily="34" charset="-122"/>
              </a:rPr>
              <a:t>为引导和鼓励高校毕业生面向中西部地区和艰苦边远地区基层单位就业，对到中西部地区和艰苦边远地区基层单位就业的高校应届毕业生实施学费补偿国家助学贷款代偿。</a:t>
            </a:r>
            <a:endParaRPr lang="en-US" altLang="zh-CN" sz="1600" b="1" dirty="0">
              <a:latin typeface="方正正中黑简体" charset="-122"/>
              <a:ea typeface="方正正中黑简体" charset="-122"/>
            </a:endParaRPr>
          </a:p>
          <a:p>
            <a:pPr>
              <a:lnSpc>
                <a:spcPct val="150000"/>
              </a:lnSpc>
            </a:pPr>
            <a:r>
              <a:rPr lang="zh-CN" altLang="zh-CN" sz="1600" b="1" dirty="0">
                <a:latin typeface="方正正中黑简体" charset="-122"/>
                <a:ea typeface="方正正中黑简体" charset="-122"/>
                <a:sym typeface="微软雅黑" panose="020B0503020204020204" pitchFamily="34" charset="-122"/>
              </a:rPr>
              <a:t>   </a:t>
            </a: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4154984"/>
          </a:xfrm>
          <a:prstGeom prst="rect">
            <a:avLst/>
          </a:prstGeom>
          <a:noFill/>
          <a:ln w="9525">
            <a:noFill/>
            <a:miter lim="800000"/>
          </a:ln>
        </p:spPr>
        <p:txBody>
          <a:bodyPr>
            <a:spAutoFit/>
          </a:bodyPr>
          <a:lstStyle/>
          <a:p>
            <a:pPr>
              <a:lnSpc>
                <a:spcPct val="150000"/>
              </a:lnSpc>
            </a:pPr>
            <a:r>
              <a:rPr lang="en-US" altLang="zh-CN" sz="1600" b="1" dirty="0">
                <a:sym typeface="微软雅黑" panose="020B0503020204020204" pitchFamily="34" charset="-122"/>
              </a:rPr>
              <a:t> </a:t>
            </a:r>
            <a:r>
              <a:rPr lang="en-US" altLang="zh-CN" sz="1600" b="1" dirty="0" smtClean="0">
                <a:ea typeface="方正正中黑简体" charset="-122"/>
                <a:sym typeface="微软雅黑" panose="020B0503020204020204" pitchFamily="34" charset="-122"/>
              </a:rPr>
              <a:t>6</a:t>
            </a:r>
            <a:r>
              <a:rPr lang="en-US" altLang="zh-CN" sz="1600" b="1" dirty="0" smtClean="0">
                <a:latin typeface="方正正中黑简体" charset="-122"/>
                <a:ea typeface="方正正中黑简体" charset="-122"/>
                <a:sym typeface="微软雅黑" panose="020B0503020204020204" pitchFamily="34" charset="-122"/>
              </a:rPr>
              <a:t>.</a:t>
            </a:r>
            <a:r>
              <a:rPr lang="zh-CN" altLang="en-US" sz="1600" b="1" dirty="0">
                <a:latin typeface="方正正中黑简体" charset="-122"/>
                <a:ea typeface="方正正中黑简体" charset="-122"/>
                <a:sym typeface="微软雅黑" panose="020B0503020204020204" pitchFamily="34" charset="-122"/>
              </a:rPr>
              <a:t>申请和审核</a:t>
            </a:r>
            <a:endParaRPr lang="zh-CN" altLang="en-US" sz="1600" b="1" dirty="0">
              <a:latin typeface="方正正中黑简体" charset="-122"/>
              <a:ea typeface="方正正中黑简体" charset="-122"/>
              <a:sym typeface="微软雅黑" panose="020B0503020204020204" pitchFamily="34" charset="-122"/>
            </a:endParaRPr>
          </a:p>
          <a:p>
            <a:pPr>
              <a:lnSpc>
                <a:spcPct val="150000"/>
              </a:lnSpc>
            </a:pPr>
            <a:r>
              <a:rPr lang="zh-CN" altLang="zh-CN" sz="1600" b="1" dirty="0">
                <a:sym typeface="微软雅黑" panose="020B0503020204020204" pitchFamily="34" charset="-122"/>
              </a:rPr>
              <a:t>     （三）高校根据本办法规定的申请条件进行资格审查，在每年6月底前，将符合条件的高校毕业生相关申请材料集中报送上海市学生事务中心（上海市学生资助管理中心）审核。对存在“二次定岗”的毕业生，高校应在毕业生提交“二次分配就业证明”并经审查后，最迟于当年 12月底前将申请材料集中报送上海市学生事务中心（上海市学生资助管理中心）审核</a:t>
            </a:r>
            <a:r>
              <a:rPr lang="zh-CN" altLang="zh-CN" sz="1600" b="1" dirty="0" smtClean="0">
                <a:sym typeface="微软雅黑" panose="020B0503020204020204" pitchFamily="34" charset="-122"/>
              </a:rPr>
              <a:t>。</a:t>
            </a:r>
            <a:endParaRPr lang="en-US" altLang="zh-CN" sz="1600" b="1" dirty="0">
              <a:latin typeface="方正正中黑简体" charset="-122"/>
              <a:ea typeface="方正正中黑简体" charset="-122"/>
            </a:endParaRPr>
          </a:p>
          <a:p>
            <a:pPr>
              <a:lnSpc>
                <a:spcPct val="150000"/>
              </a:lnSpc>
            </a:pPr>
            <a:r>
              <a:rPr lang="en-US" altLang="zh-CN" sz="1600" b="1" dirty="0" smtClean="0">
                <a:latin typeface="方正正中黑简体" charset="-122"/>
                <a:ea typeface="方正正中黑简体" charset="-122"/>
                <a:sym typeface="微软雅黑" panose="020B0503020204020204" pitchFamily="34" charset="-122"/>
              </a:rPr>
              <a:t>7.</a:t>
            </a:r>
            <a:r>
              <a:rPr lang="zh-CN" altLang="en-US" sz="1600" b="1" dirty="0">
                <a:latin typeface="方正正中黑简体" charset="-122"/>
                <a:ea typeface="方正正中黑简体" charset="-122"/>
                <a:sym typeface="微软雅黑" panose="020B0503020204020204" pitchFamily="34" charset="-122"/>
              </a:rPr>
              <a:t>发放  </a:t>
            </a:r>
            <a:endParaRPr lang="zh-CN" altLang="en-US" sz="1600" b="1" dirty="0">
              <a:latin typeface="方正正中黑简体" charset="-122"/>
              <a:ea typeface="方正正中黑简体" charset="-122"/>
            </a:endParaRPr>
          </a:p>
          <a:p>
            <a:pPr>
              <a:lnSpc>
                <a:spcPct val="150000"/>
              </a:lnSpc>
            </a:pPr>
            <a:r>
              <a:rPr lang="zh-CN" altLang="en-US" sz="1600" b="1" dirty="0">
                <a:latin typeface="方正正中黑简体" charset="-122"/>
                <a:ea typeface="方正正中黑简体" charset="-122"/>
                <a:sym typeface="微软雅黑" panose="020B0503020204020204" pitchFamily="34" charset="-122"/>
              </a:rPr>
              <a:t> </a:t>
            </a:r>
            <a:r>
              <a:rPr lang="zh-CN" altLang="en-US" sz="1600" b="1" dirty="0" smtClean="0">
                <a:latin typeface="方正正中黑简体" charset="-122"/>
                <a:ea typeface="方正正中黑简体" charset="-122"/>
                <a:sym typeface="微软雅黑" panose="020B0503020204020204" pitchFamily="34" charset="-122"/>
              </a:rPr>
              <a:t>   </a:t>
            </a:r>
            <a:r>
              <a:rPr lang="zh-CN" altLang="en-US" sz="1600" b="1" dirty="0">
                <a:latin typeface="方正正中黑简体" charset="-122"/>
                <a:ea typeface="方正正中黑简体" charset="-122"/>
                <a:sym typeface="微软雅黑" panose="020B0503020204020204" pitchFamily="34" charset="-122"/>
              </a:rPr>
              <a:t>学校在收到拨付的学费补偿或国家助学贷款代偿资金后，应于15个工作日返还给高校毕业生本人或代为偿还给高校毕业生国家助学贷款经办银行。</a:t>
            </a:r>
            <a:endParaRPr lang="zh-CN" altLang="en-US" sz="1600" b="1" dirty="0">
              <a:latin typeface="方正正中黑简体" charset="-122"/>
              <a:ea typeface="方正正中黑简体" charset="-122"/>
              <a:sym typeface="微软雅黑" panose="020B0503020204020204" pitchFamily="34" charset="-122"/>
            </a:endParaRPr>
          </a:p>
          <a:p>
            <a:pPr>
              <a:lnSpc>
                <a:spcPct val="150000"/>
              </a:lnSpc>
            </a:pPr>
            <a:endParaRPr lang="zh-CN" altLang="zh-CN" sz="1600" b="1" dirty="0">
              <a:latin typeface="方正正中黑简体" charset="-122"/>
              <a:ea typeface="方正正中黑简体"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2215991"/>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algn="ctr">
              <a:lnSpc>
                <a:spcPct val="150000"/>
              </a:lnSpc>
            </a:pPr>
            <a:r>
              <a:rPr lang="en-US" altLang="zh-CN" sz="2800" b="1" dirty="0" smtClean="0">
                <a:latin typeface="微软雅黑" panose="020B0503020204020204" pitchFamily="34" charset="-122"/>
              </a:rPr>
              <a:t>8.</a:t>
            </a:r>
            <a:r>
              <a:rPr lang="zh-CN" altLang="en-US" sz="2800" b="1" dirty="0" smtClean="0">
                <a:latin typeface="微软雅黑" panose="020B0503020204020204" pitchFamily="34" charset="-122"/>
              </a:rPr>
              <a:t>学生资格申请流程</a:t>
            </a:r>
            <a:endParaRPr lang="en-US" altLang="zh-CN" sz="2800" b="1" dirty="0" smtClean="0">
              <a:latin typeface="微软雅黑" panose="020B0503020204020204" pitchFamily="34" charset="-122"/>
            </a:endParaRPr>
          </a:p>
          <a:p>
            <a:pPr>
              <a:lnSpc>
                <a:spcPct val="150000"/>
              </a:lnSpc>
            </a:pPr>
            <a:r>
              <a:rPr lang="zh-CN" altLang="zh-CN" sz="1600" b="1" dirty="0" smtClean="0">
                <a:sym typeface="微软雅黑" panose="020B0503020204020204" pitchFamily="34" charset="-122"/>
              </a:rPr>
              <a:t>     </a:t>
            </a:r>
            <a:endParaRPr lang="zh-CN" altLang="zh-CN" sz="1600" b="1" dirty="0">
              <a:latin typeface="方正正中黑简体" charset="-122"/>
              <a:ea typeface="方正正中黑简体"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2062103"/>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a:lnSpc>
                <a:spcPct val="150000"/>
              </a:lnSpc>
            </a:pPr>
            <a:r>
              <a:rPr lang="zh-CN" altLang="zh-CN" sz="1600" b="1" dirty="0" smtClean="0">
                <a:sym typeface="微软雅黑" panose="020B0503020204020204" pitchFamily="34" charset="-122"/>
              </a:rPr>
              <a:t>     </a:t>
            </a:r>
            <a:endParaRPr lang="zh-CN" altLang="zh-CN" sz="1600" b="1" dirty="0">
              <a:latin typeface="方正正中黑简体" charset="-122"/>
              <a:ea typeface="方正正中黑简体" charset="-122"/>
            </a:endParaRPr>
          </a:p>
          <a:p>
            <a:pPr>
              <a:lnSpc>
                <a:spcPct val="150000"/>
              </a:lnSpc>
            </a:pPr>
            <a:endParaRPr lang="zh-CN" altLang="zh-CN" sz="1600" b="1" dirty="0">
              <a:latin typeface="方正正中黑简体" charset="-122"/>
              <a:ea typeface="方正正中黑简体" charset="-122"/>
            </a:endParaRPr>
          </a:p>
        </p:txBody>
      </p:sp>
      <p:sp>
        <p:nvSpPr>
          <p:cNvPr id="10" name="矩形 9"/>
          <p:cNvSpPr/>
          <p:nvPr/>
        </p:nvSpPr>
        <p:spPr>
          <a:xfrm>
            <a:off x="698739" y="1078302"/>
            <a:ext cx="7763773" cy="3969385"/>
          </a:xfrm>
          <a:prstGeom prst="rect">
            <a:avLst/>
          </a:prstGeom>
        </p:spPr>
        <p:txBody>
          <a:bodyPr wrap="square">
            <a:spAutoFit/>
          </a:bodyPr>
          <a:lstStyle/>
          <a:p>
            <a:pPr>
              <a:lnSpc>
                <a:spcPct val="150000"/>
              </a:lnSpc>
              <a:defRPr/>
            </a:pPr>
            <a:r>
              <a:rPr lang="zh-CN" altLang="en-US" sz="2000" b="1" dirty="0" smtClean="0">
                <a:latin typeface="微软雅黑" panose="020B0503020204020204" pitchFamily="34" charset="-122"/>
              </a:rPr>
              <a:t>      符合条件的高校</a:t>
            </a:r>
            <a:r>
              <a:rPr lang="zh-CN" altLang="en-US" sz="2000" b="1" dirty="0" smtClean="0">
                <a:solidFill>
                  <a:srgbClr val="FF0000"/>
                </a:solidFill>
                <a:latin typeface="微软雅黑" panose="020B0503020204020204" pitchFamily="34" charset="-122"/>
              </a:rPr>
              <a:t>毕业生</a:t>
            </a:r>
            <a:r>
              <a:rPr lang="zh-CN" altLang="en-US" sz="2000" b="1" dirty="0" smtClean="0">
                <a:latin typeface="微软雅黑" panose="020B0503020204020204" pitchFamily="34" charset="-122"/>
              </a:rPr>
              <a:t>按以下程序申请补偿代偿资格：</a:t>
            </a:r>
            <a:endParaRPr lang="en-US" altLang="zh-CN" sz="2000" b="1" dirty="0" smtClean="0">
              <a:latin typeface="微软雅黑" panose="020B0503020204020204" pitchFamily="34" charset="-122"/>
            </a:endParaRPr>
          </a:p>
          <a:p>
            <a:pPr fontAlgn="auto">
              <a:lnSpc>
                <a:spcPct val="150000"/>
              </a:lnSpc>
              <a:spcBef>
                <a:spcPts val="0"/>
              </a:spcBef>
              <a:spcAft>
                <a:spcPts val="0"/>
              </a:spcAft>
              <a:defRPr/>
            </a:pPr>
            <a:r>
              <a:rPr lang="en-US" altLang="zh-CN" sz="1600" b="1" dirty="0" smtClean="0">
                <a:latin typeface="微软雅黑" panose="020B0503020204020204" pitchFamily="34" charset="-122"/>
              </a:rPr>
              <a:t> </a:t>
            </a:r>
            <a:r>
              <a:rPr lang="zh-CN" altLang="en-US" sz="1600" b="1" dirty="0" smtClean="0">
                <a:latin typeface="微软雅黑" panose="020B0503020204020204" pitchFamily="34" charset="-122"/>
              </a:rPr>
              <a:t>       </a:t>
            </a:r>
            <a:r>
              <a:rPr lang="en-US" altLang="zh-CN" sz="1600" b="1" dirty="0" smtClean="0">
                <a:latin typeface="微软雅黑" panose="020B0503020204020204" pitchFamily="34" charset="-122"/>
              </a:rPr>
              <a:t>(1)  </a:t>
            </a:r>
            <a:r>
              <a:rPr lang="zh-CN" altLang="en-US" sz="1600" b="1" dirty="0" smtClean="0">
                <a:latin typeface="微软雅黑" panose="020B0503020204020204" pitchFamily="34" charset="-122"/>
              </a:rPr>
              <a:t>离校前在“上海学生资助网” 注册申请</a:t>
            </a:r>
            <a:r>
              <a:rPr lang="zh-CN" altLang="en-US" sz="1600" b="1" dirty="0" smtClean="0">
                <a:solidFill>
                  <a:srgbClr val="C00000"/>
                </a:solidFill>
                <a:latin typeface="微软雅黑" panose="020B0503020204020204" pitchFamily="34" charset="-122"/>
              </a:rPr>
              <a:t>“中西部地区基层就业代偿”，生成</a:t>
            </a:r>
            <a:r>
              <a:rPr lang="en-US" altLang="zh-CN" sz="1600" b="1" dirty="0" smtClean="0">
                <a:solidFill>
                  <a:srgbClr val="C00000"/>
                </a:solidFill>
                <a:latin typeface="微软雅黑" panose="020B0503020204020204" pitchFamily="34" charset="-122"/>
              </a:rPr>
              <a:t>《</a:t>
            </a:r>
            <a:r>
              <a:rPr lang="zh-CN" altLang="en-US" sz="1600" b="1" dirty="0" smtClean="0">
                <a:solidFill>
                  <a:srgbClr val="C00000"/>
                </a:solidFill>
                <a:latin typeface="微软雅黑" panose="020B0503020204020204" pitchFamily="34" charset="-122"/>
              </a:rPr>
              <a:t>申请表</a:t>
            </a:r>
            <a:r>
              <a:rPr lang="en-US" altLang="zh-CN" sz="1600" b="1" dirty="0" smtClean="0">
                <a:solidFill>
                  <a:srgbClr val="C00000"/>
                </a:solidFill>
                <a:latin typeface="微软雅黑" panose="020B0503020204020204" pitchFamily="34" charset="-122"/>
              </a:rPr>
              <a:t>》</a:t>
            </a:r>
            <a:r>
              <a:rPr lang="zh-CN" altLang="en-US" sz="1600" b="1" dirty="0" smtClean="0">
                <a:solidFill>
                  <a:srgbClr val="C00000"/>
                </a:solidFill>
                <a:latin typeface="微软雅黑" panose="020B0503020204020204" pitchFamily="34" charset="-122"/>
              </a:rPr>
              <a:t>。</a:t>
            </a:r>
            <a:endParaRPr lang="en-US" altLang="zh-CN" sz="1600" b="1" dirty="0" smtClean="0">
              <a:solidFill>
                <a:srgbClr val="C00000"/>
              </a:solidFill>
              <a:latin typeface="微软雅黑" panose="020B0503020204020204" pitchFamily="34" charset="-122"/>
            </a:endParaRPr>
          </a:p>
          <a:p>
            <a:pPr fontAlgn="auto">
              <a:lnSpc>
                <a:spcPct val="150000"/>
              </a:lnSpc>
              <a:spcBef>
                <a:spcPts val="0"/>
              </a:spcBef>
              <a:spcAft>
                <a:spcPts val="0"/>
              </a:spcAft>
              <a:defRPr/>
            </a:pPr>
            <a:r>
              <a:rPr lang="en-US" altLang="zh-CN" sz="1600" b="1" dirty="0" smtClean="0">
                <a:solidFill>
                  <a:prstClr val="black"/>
                </a:solidFill>
                <a:latin typeface="微软雅黑" panose="020B0503020204020204" pitchFamily="34" charset="-122"/>
              </a:rPr>
              <a:t>       (2)  </a:t>
            </a:r>
            <a:r>
              <a:rPr lang="zh-CN" altLang="en-US" sz="1600" b="1" dirty="0" smtClean="0">
                <a:solidFill>
                  <a:prstClr val="black"/>
                </a:solidFill>
                <a:latin typeface="微软雅黑" panose="020B0503020204020204" pitchFamily="34" charset="-122"/>
              </a:rPr>
              <a:t>提交</a:t>
            </a:r>
            <a:r>
              <a:rPr lang="en-US" altLang="zh-CN" sz="1600" b="1" dirty="0" smtClean="0">
                <a:solidFill>
                  <a:prstClr val="black"/>
                </a:solidFill>
                <a:latin typeface="微软雅黑" panose="020B0503020204020204" pitchFamily="34" charset="-122"/>
              </a:rPr>
              <a:t>《</a:t>
            </a:r>
            <a:r>
              <a:rPr lang="zh-CN" altLang="en-US" sz="1600" b="1" dirty="0" smtClean="0">
                <a:solidFill>
                  <a:prstClr val="black"/>
                </a:solidFill>
                <a:latin typeface="微软雅黑" panose="020B0503020204020204" pitchFamily="34" charset="-122"/>
              </a:rPr>
              <a:t>承诺书</a:t>
            </a:r>
            <a:r>
              <a:rPr lang="en-US" altLang="zh-CN" sz="1600" b="1" dirty="0" smtClean="0">
                <a:solidFill>
                  <a:prstClr val="black"/>
                </a:solidFill>
                <a:latin typeface="微软雅黑" panose="020B0503020204020204" pitchFamily="34" charset="-122"/>
              </a:rPr>
              <a:t>》</a:t>
            </a:r>
            <a:r>
              <a:rPr lang="zh-CN" altLang="en-US" sz="1600" b="1" dirty="0" smtClean="0">
                <a:solidFill>
                  <a:prstClr val="black"/>
                </a:solidFill>
                <a:latin typeface="微软雅黑" panose="020B0503020204020204" pitchFamily="34" charset="-122"/>
              </a:rPr>
              <a:t>。</a:t>
            </a:r>
            <a:endParaRPr lang="en-US" altLang="zh-CN" sz="1600" b="1" dirty="0" smtClean="0">
              <a:solidFill>
                <a:prstClr val="black"/>
              </a:solidFill>
              <a:latin typeface="微软雅黑" panose="020B0503020204020204" pitchFamily="34" charset="-122"/>
            </a:endParaRPr>
          </a:p>
          <a:p>
            <a:pPr fontAlgn="auto">
              <a:lnSpc>
                <a:spcPct val="150000"/>
              </a:lnSpc>
              <a:spcBef>
                <a:spcPts val="0"/>
              </a:spcBef>
              <a:spcAft>
                <a:spcPts val="0"/>
              </a:spcAft>
              <a:defRPr/>
            </a:pPr>
            <a:r>
              <a:rPr lang="en-US" altLang="zh-CN" sz="1600" b="1" dirty="0" smtClean="0">
                <a:solidFill>
                  <a:prstClr val="black"/>
                </a:solidFill>
                <a:latin typeface="微软雅黑" panose="020B0503020204020204" pitchFamily="34" charset="-122"/>
              </a:rPr>
              <a:t>       (3)  </a:t>
            </a:r>
            <a:r>
              <a:rPr lang="zh-CN" altLang="en-US" sz="1600" b="1" dirty="0" smtClean="0">
                <a:solidFill>
                  <a:prstClr val="black"/>
                </a:solidFill>
                <a:latin typeface="微软雅黑" panose="020B0503020204020204" pitchFamily="34" charset="-122"/>
              </a:rPr>
              <a:t>提交</a:t>
            </a:r>
            <a:r>
              <a:rPr lang="zh-CN" altLang="en-US" sz="1600" b="1" dirty="0" smtClean="0">
                <a:latin typeface="微软雅黑" panose="020B0503020204020204" pitchFamily="34" charset="-122"/>
              </a:rPr>
              <a:t>本人、就业单位、毕业学校三方签署的到中西部地区和艰苦边远地区基层单位服务</a:t>
            </a:r>
            <a:r>
              <a:rPr lang="en-US" sz="1600" b="1" dirty="0" smtClean="0">
                <a:latin typeface="微软雅黑" panose="020B0503020204020204" pitchFamily="34" charset="-122"/>
              </a:rPr>
              <a:t> 3 </a:t>
            </a:r>
            <a:r>
              <a:rPr lang="zh-CN" altLang="en-US" sz="1600" b="1" dirty="0" smtClean="0">
                <a:latin typeface="微软雅黑" panose="020B0503020204020204" pitchFamily="34" charset="-122"/>
              </a:rPr>
              <a:t>年以上（含</a:t>
            </a:r>
            <a:r>
              <a:rPr lang="en-US" sz="1600" b="1" dirty="0" smtClean="0">
                <a:latin typeface="微软雅黑" panose="020B0503020204020204" pitchFamily="34" charset="-122"/>
              </a:rPr>
              <a:t> 3 </a:t>
            </a:r>
            <a:r>
              <a:rPr lang="zh-CN" altLang="en-US" sz="1600" b="1" dirty="0" smtClean="0">
                <a:latin typeface="微软雅黑" panose="020B0503020204020204" pitchFamily="34" charset="-122"/>
              </a:rPr>
              <a:t>年）的</a:t>
            </a:r>
            <a:r>
              <a:rPr lang="zh-CN" altLang="en-US" sz="1600" b="1" dirty="0" smtClean="0">
                <a:solidFill>
                  <a:srgbClr val="C00000"/>
                </a:solidFill>
                <a:latin typeface="微软雅黑" panose="020B0503020204020204" pitchFamily="34" charset="-122"/>
              </a:rPr>
              <a:t>就业协议、或劳动合同、或其他入职证明材料。</a:t>
            </a:r>
            <a:endParaRPr lang="zh-CN" altLang="en-US" sz="1600" b="1" dirty="0" smtClean="0">
              <a:solidFill>
                <a:srgbClr val="C00000"/>
              </a:solidFill>
              <a:latin typeface="微软雅黑" panose="020B0503020204020204" pitchFamily="34" charset="-122"/>
            </a:endParaRPr>
          </a:p>
          <a:p>
            <a:pPr fontAlgn="auto">
              <a:lnSpc>
                <a:spcPct val="150000"/>
              </a:lnSpc>
              <a:spcBef>
                <a:spcPts val="0"/>
              </a:spcBef>
              <a:spcAft>
                <a:spcPts val="0"/>
              </a:spcAft>
              <a:defRPr/>
            </a:pPr>
            <a:r>
              <a:rPr lang="zh-CN" altLang="en-US" sz="1600" b="1" dirty="0" smtClean="0">
                <a:solidFill>
                  <a:srgbClr val="C00000"/>
                </a:solidFill>
                <a:latin typeface="微软雅黑" panose="020B0503020204020204" pitchFamily="34" charset="-122"/>
              </a:rPr>
              <a:t>             特殊情况：若毕业时签署了</a:t>
            </a:r>
            <a:r>
              <a:rPr lang="en-US" altLang="zh-CN" sz="1600" b="1" dirty="0" smtClean="0">
                <a:solidFill>
                  <a:srgbClr val="C00000"/>
                </a:solidFill>
                <a:latin typeface="微软雅黑" panose="020B0503020204020204" pitchFamily="34" charset="-122"/>
              </a:rPr>
              <a:t>3</a:t>
            </a:r>
            <a:r>
              <a:rPr lang="zh-CN" altLang="en-US" sz="1600" b="1" dirty="0" smtClean="0">
                <a:solidFill>
                  <a:srgbClr val="C00000"/>
                </a:solidFill>
                <a:latin typeface="微软雅黑" panose="020B0503020204020204" pitchFamily="34" charset="-122"/>
              </a:rPr>
              <a:t>年，实际工作了一年，也可申请一年的补偿代偿</a:t>
            </a:r>
            <a:endParaRPr lang="en-US" altLang="zh-CN" sz="1600" b="1" dirty="0" smtClean="0">
              <a:solidFill>
                <a:prstClr val="black"/>
              </a:solidFill>
              <a:latin typeface="微软雅黑" panose="020B0503020204020204" pitchFamily="34" charset="-122"/>
            </a:endParaRPr>
          </a:p>
          <a:p>
            <a:pPr>
              <a:lnSpc>
                <a:spcPct val="150000"/>
              </a:lnSpc>
              <a:defRPr/>
            </a:pPr>
            <a:endParaRPr lang="en-US" altLang="zh-CN" b="1" dirty="0" smtClean="0">
              <a:solidFill>
                <a:srgbClr val="C00000"/>
              </a:solidFill>
              <a:latin typeface="+mn-ea"/>
            </a:endParaRPr>
          </a:p>
          <a:p>
            <a:pPr>
              <a:lnSpc>
                <a:spcPct val="150000"/>
              </a:lnSpc>
              <a:defRPr/>
            </a:pPr>
            <a:endParaRPr lang="en-US" altLang="zh-CN" b="1" dirty="0">
              <a:latin typeface="+mn-ea"/>
            </a:endParaRPr>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2062103"/>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a:lnSpc>
                <a:spcPct val="150000"/>
              </a:lnSpc>
            </a:pPr>
            <a:r>
              <a:rPr lang="zh-CN" altLang="zh-CN" sz="1600" b="1" dirty="0" smtClean="0">
                <a:sym typeface="微软雅黑" panose="020B0503020204020204" pitchFamily="34" charset="-122"/>
              </a:rPr>
              <a:t>     </a:t>
            </a:r>
            <a:endParaRPr lang="zh-CN" altLang="zh-CN" sz="1600" b="1" dirty="0">
              <a:latin typeface="方正正中黑简体" charset="-122"/>
              <a:ea typeface="方正正中黑简体" charset="-122"/>
            </a:endParaRPr>
          </a:p>
          <a:p>
            <a:pPr>
              <a:lnSpc>
                <a:spcPct val="150000"/>
              </a:lnSpc>
            </a:pPr>
            <a:endParaRPr lang="zh-CN" altLang="zh-CN" sz="1600" b="1" dirty="0">
              <a:latin typeface="方正正中黑简体" charset="-122"/>
              <a:ea typeface="方正正中黑简体" charset="-122"/>
            </a:endParaRPr>
          </a:p>
        </p:txBody>
      </p:sp>
      <p:sp>
        <p:nvSpPr>
          <p:cNvPr id="10" name="矩形 9"/>
          <p:cNvSpPr/>
          <p:nvPr/>
        </p:nvSpPr>
        <p:spPr>
          <a:xfrm>
            <a:off x="698739" y="1078302"/>
            <a:ext cx="7763773" cy="2585323"/>
          </a:xfrm>
          <a:prstGeom prst="rect">
            <a:avLst/>
          </a:prstGeom>
        </p:spPr>
        <p:txBody>
          <a:bodyPr wrap="square">
            <a:spAutoFit/>
          </a:bodyPr>
          <a:lstStyle/>
          <a:p>
            <a:pPr fontAlgn="auto">
              <a:lnSpc>
                <a:spcPct val="150000"/>
              </a:lnSpc>
              <a:spcBef>
                <a:spcPts val="0"/>
              </a:spcBef>
              <a:spcAft>
                <a:spcPts val="0"/>
              </a:spcAft>
              <a:defRPr/>
            </a:pPr>
            <a:r>
              <a:rPr lang="en-US" altLang="zh-CN" b="1" dirty="0" smtClean="0">
                <a:latin typeface="+mn-ea"/>
              </a:rPr>
              <a:t>   (4)  </a:t>
            </a:r>
            <a:r>
              <a:rPr lang="zh-CN" altLang="en-US" b="1" dirty="0" smtClean="0">
                <a:latin typeface="+mn-ea"/>
              </a:rPr>
              <a:t>对存在“</a:t>
            </a:r>
            <a:r>
              <a:rPr lang="zh-CN" altLang="en-US" b="1" dirty="0" smtClean="0">
                <a:solidFill>
                  <a:srgbClr val="C00000"/>
                </a:solidFill>
                <a:latin typeface="+mn-ea"/>
              </a:rPr>
              <a:t>二次定岗</a:t>
            </a:r>
            <a:r>
              <a:rPr lang="zh-CN" altLang="en-US" b="1" dirty="0" smtClean="0">
                <a:latin typeface="+mn-ea"/>
              </a:rPr>
              <a:t>”的情况，提交“</a:t>
            </a:r>
            <a:r>
              <a:rPr lang="zh-CN" altLang="en-US" b="1" dirty="0" smtClean="0">
                <a:solidFill>
                  <a:srgbClr val="C00000"/>
                </a:solidFill>
                <a:latin typeface="+mn-ea"/>
              </a:rPr>
              <a:t>二次分配就业证明</a:t>
            </a:r>
            <a:r>
              <a:rPr lang="zh-CN" altLang="en-US" b="1" dirty="0" smtClean="0">
                <a:latin typeface="+mn-ea"/>
              </a:rPr>
              <a:t>”</a:t>
            </a:r>
            <a:endParaRPr lang="en-US" altLang="zh-CN" b="1" dirty="0" smtClean="0">
              <a:latin typeface="+mn-ea"/>
            </a:endParaRPr>
          </a:p>
          <a:p>
            <a:pPr fontAlgn="auto">
              <a:lnSpc>
                <a:spcPct val="150000"/>
              </a:lnSpc>
              <a:spcBef>
                <a:spcPts val="0"/>
              </a:spcBef>
              <a:spcAft>
                <a:spcPts val="0"/>
              </a:spcAft>
              <a:defRPr/>
            </a:pPr>
            <a:r>
              <a:rPr lang="en-US" altLang="zh-CN" b="1" dirty="0" smtClean="0">
                <a:latin typeface="+mn-ea"/>
              </a:rPr>
              <a:t>   (5)  </a:t>
            </a:r>
            <a:r>
              <a:rPr lang="zh-CN" altLang="en-US" b="1" dirty="0" smtClean="0">
                <a:latin typeface="+mn-ea"/>
              </a:rPr>
              <a:t>获得国家助学贷款的，提交本人委托学校代为办理还款协议变更手续的</a:t>
            </a:r>
            <a:r>
              <a:rPr lang="zh-CN" altLang="en-US" b="1" dirty="0" smtClean="0">
                <a:solidFill>
                  <a:srgbClr val="C00000"/>
                </a:solidFill>
                <a:latin typeface="+mn-ea"/>
              </a:rPr>
              <a:t>委托书，</a:t>
            </a:r>
            <a:r>
              <a:rPr lang="zh-CN" altLang="en-US" b="1" dirty="0" smtClean="0">
                <a:latin typeface="+mn-ea"/>
              </a:rPr>
              <a:t>学校</a:t>
            </a:r>
            <a:r>
              <a:rPr lang="zh-CN" altLang="en-US" b="1" dirty="0" smtClean="0">
                <a:solidFill>
                  <a:srgbClr val="FF0000"/>
                </a:solidFill>
                <a:latin typeface="+mn-ea"/>
              </a:rPr>
              <a:t>留存</a:t>
            </a:r>
            <a:r>
              <a:rPr lang="zh-CN" altLang="en-US" b="1" dirty="0" smtClean="0">
                <a:latin typeface="+mn-ea"/>
              </a:rPr>
              <a:t>还款协议和委托书复印件。</a:t>
            </a:r>
            <a:endParaRPr lang="zh-CN" altLang="en-US" b="1" dirty="0" smtClean="0">
              <a:latin typeface="+mn-ea"/>
            </a:endParaRPr>
          </a:p>
          <a:p>
            <a:pPr>
              <a:lnSpc>
                <a:spcPct val="150000"/>
              </a:lnSpc>
              <a:defRPr/>
            </a:pPr>
            <a:endParaRPr lang="en-US" altLang="zh-CN" b="1" dirty="0" smtClean="0">
              <a:solidFill>
                <a:prstClr val="black"/>
              </a:solidFill>
              <a:latin typeface="+mn-ea"/>
            </a:endParaRPr>
          </a:p>
          <a:p>
            <a:pPr>
              <a:lnSpc>
                <a:spcPct val="150000"/>
              </a:lnSpc>
              <a:defRPr/>
            </a:pPr>
            <a:endParaRPr lang="en-US" altLang="zh-CN" b="1" dirty="0" smtClean="0">
              <a:solidFill>
                <a:srgbClr val="C00000"/>
              </a:solidFill>
              <a:latin typeface="+mn-ea"/>
            </a:endParaRPr>
          </a:p>
          <a:p>
            <a:pPr>
              <a:lnSpc>
                <a:spcPct val="150000"/>
              </a:lnSpc>
              <a:defRPr/>
            </a:pPr>
            <a:endParaRPr lang="en-US" altLang="zh-CN" b="1" dirty="0">
              <a:latin typeface="+mn-ea"/>
            </a:endParaRPr>
          </a:p>
        </p:txBody>
      </p:sp>
    </p:spTree>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1631216"/>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r>
              <a:rPr lang="en-US" altLang="zh-CN" sz="2800" b="1" dirty="0" smtClean="0">
                <a:latin typeface="微软雅黑" panose="020B0503020204020204" pitchFamily="34" charset="-122"/>
              </a:rPr>
              <a:t>9.</a:t>
            </a:r>
            <a:r>
              <a:rPr lang="zh-CN" altLang="en-US" sz="2800" b="1" dirty="0" smtClean="0">
                <a:latin typeface="微软雅黑" panose="020B0503020204020204" pitchFamily="34" charset="-122"/>
              </a:rPr>
              <a:t>资格申请高校审核流程</a:t>
            </a:r>
            <a:endParaRPr lang="zh-CN" altLang="zh-CN" sz="2800" b="1" dirty="0">
              <a:latin typeface="微软雅黑" panose="020B0503020204020204" pitchFamily="34"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2308324"/>
          </a:xfrm>
          <a:prstGeom prst="rect">
            <a:avLst/>
          </a:prstGeom>
          <a:noFill/>
          <a:ln w="9525">
            <a:noFill/>
            <a:miter lim="800000"/>
          </a:ln>
        </p:spPr>
        <p:txBody>
          <a:bodyPr>
            <a:spAutoFit/>
          </a:bodyPr>
          <a:lstStyle/>
          <a:p>
            <a:pPr indent="355600">
              <a:lnSpc>
                <a:spcPct val="150000"/>
              </a:lnSpc>
            </a:pPr>
            <a:r>
              <a:rPr lang="en-US" altLang="zh-CN" sz="1600" b="1" dirty="0" smtClean="0">
                <a:latin typeface="微软雅黑" panose="020B0503020204020204" pitchFamily="34" charset="-122"/>
              </a:rPr>
              <a:t>(1) </a:t>
            </a:r>
            <a:r>
              <a:rPr lang="zh-CN" altLang="en-US" sz="1600" b="1" dirty="0" smtClean="0">
                <a:latin typeface="微软雅黑" panose="020B0503020204020204" pitchFamily="34" charset="-122"/>
              </a:rPr>
              <a:t>根据规定对学生申请条件</a:t>
            </a:r>
            <a:r>
              <a:rPr lang="zh-CN" altLang="en-US" sz="1600" b="1" dirty="0" smtClean="0">
                <a:latin typeface="+mn-ea"/>
              </a:rPr>
              <a:t>在</a:t>
            </a:r>
            <a:r>
              <a:rPr lang="zh-CN" altLang="en-US" sz="1600" b="1" dirty="0" smtClean="0">
                <a:solidFill>
                  <a:srgbClr val="FF0000"/>
                </a:solidFill>
                <a:latin typeface="+mn-ea"/>
              </a:rPr>
              <a:t>“上海学生资助网”</a:t>
            </a:r>
            <a:r>
              <a:rPr lang="zh-CN" altLang="en-US" sz="1600" b="1" dirty="0" smtClean="0">
                <a:latin typeface="+mn-ea"/>
              </a:rPr>
              <a:t>上</a:t>
            </a:r>
            <a:r>
              <a:rPr lang="zh-CN" altLang="en-US" sz="1600" b="1" dirty="0" smtClean="0">
                <a:latin typeface="微软雅黑" panose="020B0503020204020204" pitchFamily="34" charset="-122"/>
              </a:rPr>
              <a:t>进行资格</a:t>
            </a:r>
            <a:r>
              <a:rPr lang="zh-CN" altLang="en-US" sz="1600" b="1" dirty="0" smtClean="0">
                <a:solidFill>
                  <a:srgbClr val="C00000"/>
                </a:solidFill>
                <a:latin typeface="微软雅黑" panose="020B0503020204020204" pitchFamily="34" charset="-122"/>
              </a:rPr>
              <a:t>初审、复审</a:t>
            </a:r>
            <a:r>
              <a:rPr lang="zh-CN" altLang="en-US" sz="1600" b="1" dirty="0" smtClean="0">
                <a:latin typeface="微软雅黑" panose="020B0503020204020204" pitchFamily="34" charset="-122"/>
              </a:rPr>
              <a:t>，并于</a:t>
            </a:r>
            <a:r>
              <a:rPr lang="zh-CN" altLang="en-US" sz="1600" b="1" dirty="0" smtClean="0">
                <a:solidFill>
                  <a:srgbClr val="C00000"/>
                </a:solidFill>
                <a:latin typeface="微软雅黑" panose="020B0503020204020204" pitchFamily="34" charset="-122"/>
              </a:rPr>
              <a:t>每年</a:t>
            </a:r>
            <a:r>
              <a:rPr lang="en-US" sz="1600" b="1" dirty="0" smtClean="0">
                <a:solidFill>
                  <a:srgbClr val="C00000"/>
                </a:solidFill>
                <a:latin typeface="微软雅黑" panose="020B0503020204020204" pitchFamily="34" charset="-122"/>
              </a:rPr>
              <a:t> 6</a:t>
            </a:r>
            <a:r>
              <a:rPr lang="zh-CN" altLang="en-US" sz="1600" b="1" dirty="0" smtClean="0">
                <a:solidFill>
                  <a:srgbClr val="C00000"/>
                </a:solidFill>
                <a:latin typeface="微软雅黑" panose="020B0503020204020204" pitchFamily="34" charset="-122"/>
              </a:rPr>
              <a:t>月底</a:t>
            </a:r>
            <a:r>
              <a:rPr lang="zh-CN" altLang="en-US" sz="1600" b="1" dirty="0" smtClean="0">
                <a:latin typeface="微软雅黑" panose="020B0503020204020204" pitchFamily="34" charset="-122"/>
              </a:rPr>
              <a:t>之前集中将符合条件的高校毕业生补代偿申请书面材料报送上海市学生事务中心（上海市学生资助管理中心）审批。</a:t>
            </a:r>
            <a:r>
              <a:rPr lang="en-US" altLang="zh-CN" sz="1600" b="1" dirty="0" smtClean="0"/>
              <a:t> </a:t>
            </a:r>
            <a:endParaRPr lang="en-US" altLang="zh-CN" sz="1600" b="1" dirty="0" smtClean="0"/>
          </a:p>
          <a:p>
            <a:pPr indent="355600">
              <a:lnSpc>
                <a:spcPct val="150000"/>
              </a:lnSpc>
            </a:pPr>
            <a:r>
              <a:rPr lang="en-US" altLang="zh-CN" sz="1600" b="1" dirty="0" smtClean="0"/>
              <a:t>(2) </a:t>
            </a:r>
            <a:r>
              <a:rPr lang="zh-CN" altLang="en-US" sz="1600" b="1" dirty="0" smtClean="0"/>
              <a:t>对存在“</a:t>
            </a:r>
            <a:r>
              <a:rPr lang="zh-CN" altLang="en-US" sz="1600" b="1" dirty="0" smtClean="0">
                <a:solidFill>
                  <a:srgbClr val="C00000"/>
                </a:solidFill>
              </a:rPr>
              <a:t>二次定岗</a:t>
            </a:r>
            <a:r>
              <a:rPr lang="zh-CN" altLang="en-US" sz="1600" b="1" dirty="0" smtClean="0"/>
              <a:t>”的毕业生，学校应在毕业生提交“二次分配就业证明”并经审查后，最迟于</a:t>
            </a:r>
            <a:r>
              <a:rPr lang="zh-CN" altLang="en-US" sz="1600" b="1" dirty="0" smtClean="0">
                <a:solidFill>
                  <a:srgbClr val="C00000"/>
                </a:solidFill>
              </a:rPr>
              <a:t>当年</a:t>
            </a:r>
            <a:r>
              <a:rPr lang="en-US" altLang="zh-CN" sz="1600" b="1" dirty="0" smtClean="0">
                <a:solidFill>
                  <a:srgbClr val="C00000"/>
                </a:solidFill>
              </a:rPr>
              <a:t>12</a:t>
            </a:r>
            <a:r>
              <a:rPr lang="zh-CN" altLang="en-US" sz="1600" b="1" dirty="0" smtClean="0">
                <a:solidFill>
                  <a:srgbClr val="C00000"/>
                </a:solidFill>
              </a:rPr>
              <a:t>月底</a:t>
            </a:r>
            <a:r>
              <a:rPr lang="zh-CN" altLang="en-US" sz="1600" b="1" dirty="0" smtClean="0"/>
              <a:t>之前将补代偿申请书面材料集中报送</a:t>
            </a:r>
            <a:r>
              <a:rPr lang="zh-CN" altLang="en-US" sz="1600" b="1" dirty="0" smtClean="0">
                <a:latin typeface="+mn-ea"/>
              </a:rPr>
              <a:t>上海市学生事务中心（上海市学生资助管理中心）</a:t>
            </a:r>
            <a:r>
              <a:rPr lang="zh-CN" altLang="en-US" sz="1600" b="1" dirty="0" smtClean="0"/>
              <a:t>审批。 </a:t>
            </a:r>
            <a:endParaRPr lang="zh-CN" altLang="zh-CN" sz="1600" b="1" dirty="0">
              <a:latin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10" name="矩形 9"/>
          <p:cNvSpPr/>
          <p:nvPr/>
        </p:nvSpPr>
        <p:spPr>
          <a:xfrm>
            <a:off x="1052423" y="1086928"/>
            <a:ext cx="6538822" cy="646331"/>
          </a:xfrm>
          <a:prstGeom prst="rect">
            <a:avLst/>
          </a:prstGeom>
        </p:spPr>
        <p:txBody>
          <a:bodyPr wrap="square">
            <a:spAutoFit/>
          </a:bodyPr>
          <a:lstStyle/>
          <a:p>
            <a:r>
              <a:rPr lang="en-US" altLang="zh-CN" b="1" dirty="0" smtClean="0">
                <a:latin typeface="黑体" panose="02010609060101010101" charset="-122"/>
                <a:ea typeface="黑体" panose="02010609060101010101" charset="-122"/>
              </a:rPr>
              <a:t>(3)</a:t>
            </a:r>
            <a:r>
              <a:rPr lang="zh-CN" altLang="en-US" b="1" dirty="0" smtClean="0">
                <a:latin typeface="黑体" panose="02010609060101010101" charset="-122"/>
                <a:ea typeface="黑体" panose="02010609060101010101" charset="-122"/>
              </a:rPr>
              <a:t>学校提供的资格补代偿申请书面材料</a:t>
            </a:r>
            <a:endParaRPr lang="en-US" altLang="zh-CN" b="1" dirty="0" smtClean="0">
              <a:latin typeface="黑体" panose="02010609060101010101" charset="-122"/>
              <a:ea typeface="黑体" panose="02010609060101010101" charset="-122"/>
            </a:endParaRPr>
          </a:p>
          <a:p>
            <a:endParaRPr lang="zh-CN" altLang="en-US" dirty="0"/>
          </a:p>
        </p:txBody>
      </p:sp>
      <p:sp>
        <p:nvSpPr>
          <p:cNvPr id="11" name="矩形 10"/>
          <p:cNvSpPr/>
          <p:nvPr/>
        </p:nvSpPr>
        <p:spPr>
          <a:xfrm>
            <a:off x="905774" y="1759790"/>
            <a:ext cx="5952226" cy="830997"/>
          </a:xfrm>
          <a:prstGeom prst="rect">
            <a:avLst/>
          </a:prstGeom>
        </p:spPr>
        <p:txBody>
          <a:bodyPr wrap="square">
            <a:spAutoFit/>
          </a:bodyPr>
          <a:lstStyle/>
          <a:p>
            <a:pPr indent="266700"/>
            <a:r>
              <a:rPr lang="zh-CN" altLang="en-US" sz="1600" b="1" dirty="0" smtClean="0">
                <a:solidFill>
                  <a:srgbClr val="C00000"/>
                </a:solidFill>
                <a:latin typeface="微软雅黑" panose="020B0503020204020204" pitchFamily="34" charset="-122"/>
                <a:cs typeface="Times New Roman" panose="02020603050405020304" pitchFamily="18" charset="0"/>
              </a:rPr>
              <a:t>学费补偿</a:t>
            </a:r>
            <a:endParaRPr lang="en-US" altLang="zh-CN" sz="1600" b="1" dirty="0" smtClean="0">
              <a:solidFill>
                <a:srgbClr val="C00000"/>
              </a:solidFill>
              <a:latin typeface="微软雅黑" panose="020B0503020204020204" pitchFamily="34" charset="-122"/>
              <a:cs typeface="Times New Roman" panose="02020603050405020304" pitchFamily="18" charset="0"/>
            </a:endParaRPr>
          </a:p>
          <a:p>
            <a:pPr indent="266700"/>
            <a:r>
              <a:rPr lang="zh-CN" altLang="en-US" sz="1600" b="1" dirty="0" smtClean="0">
                <a:solidFill>
                  <a:srgbClr val="C00000"/>
                </a:solidFill>
                <a:latin typeface="微软雅黑" panose="020B0503020204020204" pitchFamily="34" charset="-122"/>
                <a:cs typeface="Times New Roman" panose="02020603050405020304" pitchFamily="18" charset="0"/>
              </a:rPr>
              <a:t>          </a:t>
            </a:r>
            <a:endParaRPr lang="en-US" altLang="zh-CN" sz="1600" b="1" dirty="0" smtClean="0">
              <a:solidFill>
                <a:srgbClr val="C00000"/>
              </a:solidFill>
              <a:latin typeface="微软雅黑" panose="020B0503020204020204" pitchFamily="34" charset="-122"/>
              <a:cs typeface="Times New Roman" panose="02020603050405020304" pitchFamily="18" charset="0"/>
            </a:endParaRPr>
          </a:p>
          <a:p>
            <a:pPr indent="266700"/>
            <a:r>
              <a:rPr lang="zh-CN" altLang="en-US" sz="1600" b="1" dirty="0" smtClean="0">
                <a:solidFill>
                  <a:srgbClr val="C00000"/>
                </a:solidFill>
                <a:latin typeface="微软雅黑" panose="020B0503020204020204" pitchFamily="34" charset="-122"/>
                <a:cs typeface="Times New Roman" panose="02020603050405020304" pitchFamily="18" charset="0"/>
              </a:rPr>
              <a:t>贷款代偿</a:t>
            </a:r>
            <a:endParaRPr lang="en-US" altLang="zh-CN" sz="1600" dirty="0">
              <a:solidFill>
                <a:srgbClr val="C00000"/>
              </a:solidFill>
              <a:latin typeface="微软雅黑" panose="020B0503020204020204" pitchFamily="34" charset="-122"/>
              <a:cs typeface="Times New Roman" panose="02020603050405020304" pitchFamily="18" charset="0"/>
            </a:endParaRPr>
          </a:p>
        </p:txBody>
      </p:sp>
    </p:spTree>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10" name="矩形 9"/>
          <p:cNvSpPr/>
          <p:nvPr/>
        </p:nvSpPr>
        <p:spPr>
          <a:xfrm>
            <a:off x="862643" y="1086928"/>
            <a:ext cx="7755146" cy="3693319"/>
          </a:xfrm>
          <a:prstGeom prst="rect">
            <a:avLst/>
          </a:prstGeom>
        </p:spPr>
        <p:txBody>
          <a:bodyPr wrap="square">
            <a:spAutoFit/>
          </a:bodyPr>
          <a:lstStyle/>
          <a:p>
            <a:pPr indent="266700">
              <a:lnSpc>
                <a:spcPct val="150000"/>
              </a:lnSpc>
            </a:pPr>
            <a:r>
              <a:rPr lang="zh-CN" altLang="en-US" sz="1600" b="1" dirty="0" smtClean="0">
                <a:latin typeface="黑体" panose="02010609060101010101" charset="-122"/>
                <a:ea typeface="黑体" panose="02010609060101010101" charset="-122"/>
              </a:rPr>
              <a:t>申请类别上报</a:t>
            </a:r>
            <a:r>
              <a:rPr lang="zh-CN" altLang="en-US" sz="1600" b="1" dirty="0" smtClean="0">
                <a:latin typeface="微软雅黑" panose="020B0503020204020204" pitchFamily="34" charset="-122"/>
              </a:rPr>
              <a:t>书面材料清单：</a:t>
            </a:r>
            <a:endParaRPr lang="en-US" altLang="zh-CN" sz="1600" b="1" dirty="0" smtClean="0">
              <a:latin typeface="微软雅黑" panose="020B0503020204020204" pitchFamily="34" charset="-122"/>
            </a:endParaRPr>
          </a:p>
          <a:p>
            <a:pPr indent="266700">
              <a:lnSpc>
                <a:spcPct val="150000"/>
              </a:lnSpc>
            </a:pPr>
            <a:r>
              <a:rPr lang="en-US" altLang="zh-CN" sz="1600" b="1" dirty="0" smtClean="0">
                <a:latin typeface="微软雅黑" panose="020B0503020204020204" pitchFamily="34" charset="-122"/>
                <a:cs typeface="Times New Roman" panose="02020603050405020304" pitchFamily="18" charset="0"/>
              </a:rPr>
              <a:t>① </a:t>
            </a:r>
            <a:r>
              <a:rPr lang="zh-CN" altLang="en-US" sz="1600" b="1" dirty="0" smtClean="0">
                <a:latin typeface="微软雅黑" panose="020B0503020204020204" pitchFamily="34" charset="-122"/>
                <a:cs typeface="Times New Roman" panose="02020603050405020304" pitchFamily="18" charset="0"/>
              </a:rPr>
              <a:t>资格申报材料清单</a:t>
            </a:r>
            <a:endParaRPr lang="en-US" altLang="zh-CN" sz="1600" b="1" dirty="0" smtClean="0">
              <a:latin typeface="微软雅黑" panose="020B0503020204020204" pitchFamily="34" charset="-122"/>
              <a:cs typeface="Times New Roman" panose="02020603050405020304" pitchFamily="18" charset="0"/>
            </a:endParaRPr>
          </a:p>
          <a:p>
            <a:pPr indent="266700">
              <a:lnSpc>
                <a:spcPct val="150000"/>
              </a:lnSpc>
            </a:pPr>
            <a:r>
              <a:rPr lang="en-US" altLang="zh-CN" sz="1600" b="1" dirty="0" smtClean="0">
                <a:latin typeface="微软雅黑" panose="020B0503020204020204" pitchFamily="34" charset="-122"/>
                <a:cs typeface="Times New Roman" panose="02020603050405020304" pitchFamily="18" charset="0"/>
              </a:rPr>
              <a:t>② </a:t>
            </a:r>
            <a:r>
              <a:rPr lang="zh-CN" altLang="en-US" sz="1600" b="1" dirty="0" smtClean="0">
                <a:latin typeface="微软雅黑" panose="020B0503020204020204" pitchFamily="34" charset="-122"/>
                <a:cs typeface="Times New Roman" panose="02020603050405020304" pitchFamily="18" charset="0"/>
              </a:rPr>
              <a:t>资格申请报告</a:t>
            </a:r>
            <a:endParaRPr lang="en-US" altLang="zh-CN" sz="1600" b="1" dirty="0" smtClean="0">
              <a:latin typeface="微软雅黑" panose="020B0503020204020204" pitchFamily="34" charset="-122"/>
              <a:cs typeface="Times New Roman" panose="02020603050405020304" pitchFamily="18" charset="0"/>
            </a:endParaRPr>
          </a:p>
          <a:p>
            <a:pPr indent="266700" eaLnBrk="0" hangingPunct="0">
              <a:lnSpc>
                <a:spcPct val="150000"/>
              </a:lnSpc>
            </a:pPr>
            <a:r>
              <a:rPr lang="en-US" altLang="zh-CN" sz="1600" b="1" dirty="0" smtClean="0">
                <a:latin typeface="微软雅黑" panose="020B0503020204020204" pitchFamily="34" charset="-122"/>
              </a:rPr>
              <a:t>③ </a:t>
            </a:r>
            <a:r>
              <a:rPr lang="zh-CN" altLang="en-US" sz="1600" b="1" dirty="0" smtClean="0">
                <a:latin typeface="微软雅黑" panose="020B0503020204020204" pitchFamily="34" charset="-122"/>
              </a:rPr>
              <a:t>上海市高校毕业生学费补偿或国家助学贷款代偿申请汇总表</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各</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份</a:t>
            </a:r>
            <a:endParaRPr lang="en-US" altLang="zh-CN" sz="1600" b="1" dirty="0" smtClean="0">
              <a:latin typeface="微软雅黑" panose="020B0503020204020204" pitchFamily="34" charset="-122"/>
            </a:endParaRPr>
          </a:p>
          <a:p>
            <a:pPr indent="266700" eaLnBrk="0" hangingPunct="0">
              <a:lnSpc>
                <a:spcPct val="150000"/>
              </a:lnSpc>
            </a:pPr>
            <a:r>
              <a:rPr lang="en-US" altLang="zh-CN" sz="1600" b="1" dirty="0" smtClean="0">
                <a:latin typeface="微软雅黑" panose="020B0503020204020204" pitchFamily="34" charset="-122"/>
              </a:rPr>
              <a:t>④ </a:t>
            </a:r>
            <a:r>
              <a:rPr lang="zh-CN" altLang="en-US" sz="1600" b="1" dirty="0" smtClean="0">
                <a:latin typeface="微软雅黑" panose="020B0503020204020204" pitchFamily="34" charset="-122"/>
              </a:rPr>
              <a:t>申请表、申请人就业合同或三方协议复印件</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份</a:t>
            </a:r>
            <a:endParaRPr lang="en-US" altLang="zh-CN" sz="1600" b="1" dirty="0" smtClean="0">
              <a:latin typeface="微软雅黑" panose="020B0503020204020204" pitchFamily="34" charset="-122"/>
            </a:endParaRPr>
          </a:p>
          <a:p>
            <a:pPr indent="266700" eaLnBrk="0" hangingPunct="0">
              <a:lnSpc>
                <a:spcPct val="150000"/>
              </a:lnSpc>
            </a:pPr>
            <a:r>
              <a:rPr lang="en-US" altLang="zh-CN" sz="1600" b="1" dirty="0" smtClean="0">
                <a:latin typeface="微软雅黑" panose="020B0503020204020204" pitchFamily="34" charset="-122"/>
              </a:rPr>
              <a:t>⑤ </a:t>
            </a:r>
            <a:r>
              <a:rPr lang="zh-CN" altLang="en-US" sz="1600" b="1" dirty="0" smtClean="0">
                <a:latin typeface="微软雅黑" panose="020B0503020204020204" pitchFamily="34" charset="-122"/>
              </a:rPr>
              <a:t>申请人承诺书</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份</a:t>
            </a:r>
            <a:endParaRPr lang="en-US" altLang="zh-CN" sz="1600" b="1" dirty="0" smtClean="0">
              <a:latin typeface="微软雅黑" panose="020B0503020204020204" pitchFamily="34" charset="-122"/>
            </a:endParaRPr>
          </a:p>
          <a:p>
            <a:pPr indent="266700" eaLnBrk="0" hangingPunct="0">
              <a:lnSpc>
                <a:spcPct val="150000"/>
              </a:lnSpc>
            </a:pPr>
            <a:r>
              <a:rPr lang="en-US" altLang="zh-CN" sz="1600" b="1" dirty="0" smtClean="0">
                <a:latin typeface="微软雅黑" panose="020B0503020204020204" pitchFamily="34" charset="-122"/>
              </a:rPr>
              <a:t>⑥ </a:t>
            </a:r>
            <a:r>
              <a:rPr lang="zh-CN" altLang="en-US" sz="1600" b="1" dirty="0" smtClean="0">
                <a:latin typeface="微软雅黑" panose="020B0503020204020204" pitchFamily="34" charset="-122"/>
              </a:rPr>
              <a:t>其他证明材料</a:t>
            </a:r>
            <a:r>
              <a:rPr lang="zh-CN" altLang="en-US" sz="1600" b="1" dirty="0" smtClean="0">
                <a:solidFill>
                  <a:srgbClr val="333333"/>
                </a:solidFill>
                <a:latin typeface="微软雅黑" panose="020B0503020204020204" pitchFamily="34" charset="-122"/>
              </a:rPr>
              <a:t>（如</a:t>
            </a:r>
            <a:r>
              <a:rPr lang="zh-CN" altLang="en-US" sz="1600" b="1" dirty="0" smtClean="0">
                <a:latin typeface="微软雅黑" panose="020B0503020204020204" pitchFamily="34" charset="-122"/>
              </a:rPr>
              <a:t>二次分配就业证明</a:t>
            </a:r>
            <a:r>
              <a:rPr lang="zh-CN" altLang="en-US" sz="1600" b="1" dirty="0" smtClean="0">
                <a:solidFill>
                  <a:srgbClr val="C00000"/>
                </a:solidFill>
                <a:latin typeface="微软雅黑" panose="020B0503020204020204" pitchFamily="34" charset="-122"/>
              </a:rPr>
              <a:t>（原件）</a:t>
            </a:r>
            <a:r>
              <a:rPr lang="zh-CN" altLang="en-US" sz="1600" b="1" dirty="0" smtClean="0">
                <a:latin typeface="微软雅黑" panose="020B0503020204020204" pitchFamily="34" charset="-122"/>
              </a:rPr>
              <a:t>， 航海必须盖船章单位公章、船长签字，贷款还款委托书，公务员入职材料等</a:t>
            </a:r>
            <a:r>
              <a:rPr lang="zh-CN" altLang="en-US" sz="1600" b="1" dirty="0" smtClean="0">
                <a:solidFill>
                  <a:srgbClr val="333333"/>
                </a:solidFill>
                <a:latin typeface="微软雅黑" panose="020B0503020204020204" pitchFamily="34" charset="-122"/>
              </a:rPr>
              <a:t>）</a:t>
            </a:r>
            <a:r>
              <a:rPr lang="en-US" altLang="zh-CN" sz="1600" b="1" dirty="0" smtClean="0">
                <a:solidFill>
                  <a:srgbClr val="333333"/>
                </a:solidFill>
                <a:latin typeface="微软雅黑" panose="020B0503020204020204" pitchFamily="34" charset="-122"/>
              </a:rPr>
              <a:t>*1</a:t>
            </a:r>
            <a:r>
              <a:rPr lang="zh-CN" altLang="en-US" sz="1600" b="1" dirty="0" smtClean="0">
                <a:solidFill>
                  <a:srgbClr val="333333"/>
                </a:solidFill>
                <a:latin typeface="微软雅黑" panose="020B0503020204020204" pitchFamily="34" charset="-122"/>
              </a:rPr>
              <a:t>份</a:t>
            </a:r>
            <a:endParaRPr lang="zh-CN" altLang="en-US" sz="1600" b="1" dirty="0" smtClean="0">
              <a:latin typeface="微软雅黑" panose="020B0503020204020204" pitchFamily="34" charset="-122"/>
            </a:endParaRPr>
          </a:p>
          <a:p>
            <a:pPr indent="266700" eaLnBrk="0" hangingPunct="0">
              <a:lnSpc>
                <a:spcPct val="150000"/>
              </a:lnSpc>
            </a:pPr>
            <a:r>
              <a:rPr lang="zh-CN" altLang="en-US" sz="1600" b="1" dirty="0" smtClean="0">
                <a:latin typeface="微软雅黑" panose="020B0503020204020204" pitchFamily="34" charset="-122"/>
              </a:rPr>
              <a:t>  注：</a:t>
            </a:r>
            <a:r>
              <a:rPr lang="zh-CN" altLang="en-US" sz="1600" b="1" dirty="0" smtClean="0">
                <a:solidFill>
                  <a:srgbClr val="FF0000"/>
                </a:solidFill>
                <a:latin typeface="微软雅黑" panose="020B0503020204020204" pitchFamily="34" charset="-122"/>
              </a:rPr>
              <a:t>以上材料均需学校、单位、相关人员、学生本人签名或盖章。</a:t>
            </a:r>
            <a:endParaRPr lang="zh-CN" altLang="en-US" sz="1600" dirty="0" smtClean="0">
              <a:solidFill>
                <a:srgbClr val="FF0000"/>
              </a:solidFill>
              <a:latin typeface="微软雅黑" panose="020B0503020204020204" pitchFamily="34" charset="-122"/>
            </a:endParaRPr>
          </a:p>
          <a:p>
            <a:endParaRPr lang="zh-CN" altLang="en-US" dirty="0"/>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660041" y="368330"/>
            <a:ext cx="7923213" cy="2554545"/>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algn="ctr"/>
            <a:r>
              <a:rPr lang="en-US" altLang="zh-CN" sz="2800" b="1" dirty="0" smtClean="0">
                <a:solidFill>
                  <a:srgbClr val="000000"/>
                </a:solidFill>
                <a:latin typeface="微软雅黑" panose="020B0503020204020204" pitchFamily="34" charset="-122"/>
              </a:rPr>
              <a:t>10.</a:t>
            </a:r>
            <a:r>
              <a:rPr lang="zh-CN" altLang="en-US" sz="2800" b="1" dirty="0" smtClean="0">
                <a:solidFill>
                  <a:srgbClr val="000000"/>
                </a:solidFill>
                <a:latin typeface="微软雅黑" panose="020B0503020204020204" pitchFamily="34" charset="-122"/>
              </a:rPr>
              <a:t>学生拨款申请流程</a:t>
            </a:r>
            <a:endParaRPr lang="zh-CN" altLang="en-US" sz="2800" dirty="0" smtClean="0">
              <a:latin typeface="微软雅黑" panose="020B0503020204020204" pitchFamily="34" charset="-122"/>
            </a:endParaRPr>
          </a:p>
          <a:p>
            <a:pPr>
              <a:lnSpc>
                <a:spcPct val="150000"/>
              </a:lnSpc>
            </a:pPr>
            <a:r>
              <a:rPr lang="zh-CN" altLang="zh-CN" sz="1600" b="1" dirty="0" smtClean="0">
                <a:sym typeface="微软雅黑" panose="020B0503020204020204" pitchFamily="34" charset="-122"/>
              </a:rPr>
              <a:t>     </a:t>
            </a:r>
            <a:endParaRPr lang="zh-CN" altLang="zh-CN" sz="1600" b="1" dirty="0">
              <a:latin typeface="方正正中黑简体" charset="-122"/>
              <a:ea typeface="方正正中黑简体"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660041" y="368330"/>
            <a:ext cx="7923213" cy="3293209"/>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algn="ctr">
              <a:lnSpc>
                <a:spcPct val="150000"/>
              </a:lnSpc>
            </a:pPr>
            <a:endParaRPr lang="en-US" altLang="zh-CN" sz="1600" b="1" dirty="0" smtClean="0">
              <a:solidFill>
                <a:srgbClr val="FF0000"/>
              </a:solidFill>
              <a:latin typeface="黑体" panose="02010609060101010101" charset="-122"/>
              <a:ea typeface="黑体" panose="02010609060101010101" charset="-122"/>
            </a:endParaRPr>
          </a:p>
          <a:p>
            <a:pPr algn="ctr">
              <a:lnSpc>
                <a:spcPct val="150000"/>
              </a:lnSpc>
            </a:pPr>
            <a:endParaRPr lang="en-US" altLang="zh-CN" sz="1600" b="1" dirty="0" smtClean="0">
              <a:solidFill>
                <a:srgbClr val="FF0000"/>
              </a:solidFill>
              <a:latin typeface="黑体" panose="02010609060101010101" charset="-122"/>
              <a:ea typeface="黑体" panose="02010609060101010101" charset="-122"/>
            </a:endParaRPr>
          </a:p>
          <a:p>
            <a:pPr fontAlgn="auto">
              <a:lnSpc>
                <a:spcPct val="150000"/>
              </a:lnSpc>
              <a:spcBef>
                <a:spcPts val="0"/>
              </a:spcBef>
              <a:spcAft>
                <a:spcPts val="0"/>
              </a:spcAft>
              <a:defRPr/>
            </a:pPr>
            <a:r>
              <a:rPr lang="zh-CN" altLang="en-US" sz="1600" b="1" dirty="0" smtClean="0">
                <a:latin typeface="微软雅黑" panose="020B0503020204020204" pitchFamily="34" charset="-122"/>
              </a:rPr>
              <a:t>    符合条件的高校毕业生按以下程序申请补偿代偿拨款</a:t>
            </a:r>
            <a:endParaRPr lang="en-US" altLang="zh-CN" sz="1600" b="1" dirty="0" smtClean="0">
              <a:latin typeface="微软雅黑" panose="020B0503020204020204" pitchFamily="34" charset="-122"/>
            </a:endParaRPr>
          </a:p>
          <a:p>
            <a:pPr fontAlgn="auto">
              <a:lnSpc>
                <a:spcPct val="150000"/>
              </a:lnSpc>
              <a:spcBef>
                <a:spcPts val="0"/>
              </a:spcBef>
              <a:spcAft>
                <a:spcPts val="0"/>
              </a:spcAft>
              <a:defRPr/>
            </a:pPr>
            <a:r>
              <a:rPr lang="en-US" altLang="zh-CN" sz="1600" b="1" dirty="0" smtClean="0">
                <a:latin typeface="微软雅黑" panose="020B0503020204020204" pitchFamily="34" charset="-122"/>
              </a:rPr>
              <a:t>    (1)</a:t>
            </a:r>
            <a:r>
              <a:rPr lang="zh-CN" altLang="en-US" sz="1600" b="1" dirty="0" smtClean="0">
                <a:latin typeface="微软雅黑" panose="020B0503020204020204" pitchFamily="34" charset="-122"/>
              </a:rPr>
              <a:t>申请人向毕业学校提交在职就业证明</a:t>
            </a:r>
            <a:r>
              <a:rPr lang="zh-CN" altLang="en-US" sz="1600" b="1" dirty="0" smtClean="0">
                <a:solidFill>
                  <a:srgbClr val="C00000"/>
                </a:solidFill>
                <a:latin typeface="微软雅黑" panose="020B0503020204020204" pitchFamily="34" charset="-122"/>
              </a:rPr>
              <a:t>（在职证明须证明就业已满</a:t>
            </a:r>
            <a:r>
              <a:rPr lang="en-US" altLang="zh-CN" sz="1600" b="1" dirty="0" smtClean="0">
                <a:solidFill>
                  <a:srgbClr val="C00000"/>
                </a:solidFill>
                <a:latin typeface="微软雅黑" panose="020B0503020204020204" pitchFamily="34" charset="-122"/>
              </a:rPr>
              <a:t>1</a:t>
            </a:r>
            <a:r>
              <a:rPr lang="zh-CN" altLang="en-US" sz="1600" b="1" dirty="0" smtClean="0">
                <a:solidFill>
                  <a:srgbClr val="C00000"/>
                </a:solidFill>
                <a:latin typeface="微软雅黑" panose="020B0503020204020204" pitchFamily="34" charset="-122"/>
              </a:rPr>
              <a:t>年或以上）</a:t>
            </a:r>
            <a:endParaRPr lang="en-US" altLang="zh-CN" sz="1600" b="1" dirty="0" smtClean="0">
              <a:solidFill>
                <a:srgbClr val="C00000"/>
              </a:solidFill>
              <a:latin typeface="微软雅黑" panose="020B0503020204020204" pitchFamily="34" charset="-122"/>
            </a:endParaRPr>
          </a:p>
          <a:p>
            <a:pPr fontAlgn="auto">
              <a:lnSpc>
                <a:spcPct val="150000"/>
              </a:lnSpc>
              <a:spcBef>
                <a:spcPts val="0"/>
              </a:spcBef>
              <a:spcAft>
                <a:spcPts val="0"/>
              </a:spcAft>
              <a:defRPr/>
            </a:pPr>
            <a:r>
              <a:rPr lang="en-US" altLang="zh-CN" sz="1600" b="1" dirty="0" smtClean="0">
                <a:latin typeface="微软雅黑" panose="020B0503020204020204" pitchFamily="34" charset="-122"/>
              </a:rPr>
              <a:t>    (2)</a:t>
            </a:r>
            <a:r>
              <a:rPr lang="zh-CN" altLang="en-US" sz="1600" b="1" dirty="0" smtClean="0">
                <a:latin typeface="微软雅黑" panose="020B0503020204020204" pitchFamily="34" charset="-122"/>
              </a:rPr>
              <a:t>承诺书</a:t>
            </a:r>
            <a:r>
              <a:rPr lang="zh-CN" altLang="en-US" sz="1600" b="1" dirty="0" smtClean="0">
                <a:solidFill>
                  <a:srgbClr val="C00000"/>
                </a:solidFill>
                <a:latin typeface="微软雅黑" panose="020B0503020204020204" pitchFamily="34" charset="-122"/>
              </a:rPr>
              <a:t>（手写签名）</a:t>
            </a:r>
            <a:endParaRPr lang="en-US" altLang="zh-CN" sz="1600" b="1" dirty="0" smtClean="0">
              <a:solidFill>
                <a:srgbClr val="C00000"/>
              </a:solidFill>
              <a:latin typeface="微软雅黑" panose="020B0503020204020204" pitchFamily="34" charset="-122"/>
            </a:endParaRPr>
          </a:p>
          <a:p>
            <a:pPr fontAlgn="auto">
              <a:lnSpc>
                <a:spcPct val="150000"/>
              </a:lnSpc>
              <a:spcBef>
                <a:spcPts val="0"/>
              </a:spcBef>
              <a:spcAft>
                <a:spcPts val="0"/>
              </a:spcAft>
              <a:defRPr/>
            </a:pPr>
            <a:r>
              <a:rPr lang="en-US" altLang="zh-CN" sz="1600" b="1" dirty="0" smtClean="0">
                <a:latin typeface="微软雅黑" panose="020B0503020204020204" pitchFamily="34" charset="-122"/>
              </a:rPr>
              <a:t>    (3)</a:t>
            </a:r>
            <a:r>
              <a:rPr lang="zh-CN" altLang="en-US" sz="1600" b="1" dirty="0" smtClean="0">
                <a:latin typeface="微软雅黑" panose="020B0503020204020204" pitchFamily="34" charset="-122"/>
              </a:rPr>
              <a:t>其他证明等书面材料</a:t>
            </a:r>
            <a:endParaRPr lang="en-US" altLang="zh-CN" sz="1600" b="1" dirty="0" smtClean="0">
              <a:latin typeface="微软雅黑" panose="020B0503020204020204" pitchFamily="34" charset="-122"/>
            </a:endParaRPr>
          </a:p>
          <a:p>
            <a:pPr fontAlgn="auto">
              <a:lnSpc>
                <a:spcPct val="150000"/>
              </a:lnSpc>
              <a:spcBef>
                <a:spcPts val="0"/>
              </a:spcBef>
              <a:spcAft>
                <a:spcPts val="0"/>
              </a:spcAft>
              <a:defRPr/>
            </a:pPr>
            <a:r>
              <a:rPr lang="zh-CN" altLang="en-US" sz="1600" b="1" dirty="0" smtClean="0">
                <a:latin typeface="微软雅黑" panose="020B0503020204020204" pitchFamily="34" charset="-122"/>
              </a:rPr>
              <a:t>学校自行存档，作为核查依据。</a:t>
            </a:r>
            <a:endParaRPr lang="zh-CN" altLang="zh-CN" sz="1600" b="1" dirty="0">
              <a:latin typeface="微软雅黑" panose="020B0503020204020204" pitchFamily="34"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113" y="296863"/>
            <a:ext cx="8674100" cy="600075"/>
            <a:chOff x="776" y="478"/>
            <a:chExt cx="1350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6" name="文本框 5"/>
            <p:cNvSpPr txBox="1">
              <a:spLocks noChangeArrowheads="1"/>
            </p:cNvSpPr>
            <p:nvPr/>
          </p:nvSpPr>
          <p:spPr bwMode="auto">
            <a:xfrm>
              <a:off x="1449" y="588"/>
              <a:ext cx="12830"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sym typeface="微软雅黑" panose="020B0503020204020204" pitchFamily="34"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48"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2" name="文本框 28"/>
          <p:cNvSpPr txBox="1">
            <a:spLocks noChangeArrowheads="1"/>
          </p:cNvSpPr>
          <p:nvPr/>
        </p:nvSpPr>
        <p:spPr bwMode="auto">
          <a:xfrm>
            <a:off x="565150" y="1023938"/>
            <a:ext cx="7923213" cy="830997"/>
          </a:xfrm>
          <a:prstGeom prst="rect">
            <a:avLst/>
          </a:prstGeom>
          <a:noFill/>
          <a:ln w="9525">
            <a:noFill/>
            <a:miter lim="800000"/>
          </a:ln>
        </p:spPr>
        <p:txBody>
          <a:bodyPr>
            <a:spAutoFit/>
          </a:bodyPr>
          <a:lstStyle/>
          <a:p>
            <a:pPr>
              <a:lnSpc>
                <a:spcPct val="150000"/>
              </a:lnSpc>
            </a:pPr>
            <a:r>
              <a:rPr lang="zh-CN" altLang="en-US" sz="1600" b="1" dirty="0" smtClean="0">
                <a:latin typeface="方正正中黑简体" charset="-122"/>
                <a:ea typeface="方正正中黑简体" charset="-122"/>
              </a:rPr>
              <a:t>政策文件</a:t>
            </a:r>
            <a:endParaRPr lang="en-US" altLang="zh-CN" sz="1600" b="1" dirty="0">
              <a:latin typeface="方正正中黑简体" charset="-122"/>
              <a:ea typeface="方正正中黑简体" charset="-122"/>
            </a:endParaRPr>
          </a:p>
          <a:p>
            <a:pPr>
              <a:lnSpc>
                <a:spcPct val="150000"/>
              </a:lnSpc>
            </a:pPr>
            <a:r>
              <a:rPr lang="zh-CN" altLang="en-US" sz="1600" b="1" dirty="0">
                <a:latin typeface="方正正中黑简体" charset="-122"/>
                <a:ea typeface="方正正中黑简体" charset="-122"/>
              </a:rPr>
              <a:t>    </a:t>
            </a:r>
            <a:endParaRPr lang="zh-CN" altLang="zh-CN" sz="1600" b="1" dirty="0">
              <a:latin typeface="方正正中黑简体" charset="-122"/>
              <a:ea typeface="方正正中黑简体" charset="-122"/>
            </a:endParaRPr>
          </a:p>
        </p:txBody>
      </p:sp>
      <p:pic>
        <p:nvPicPr>
          <p:cNvPr id="1026" name="Picture 2"/>
          <p:cNvPicPr>
            <a:picLocks noChangeAspect="1" noChangeArrowheads="1"/>
          </p:cNvPicPr>
          <p:nvPr/>
        </p:nvPicPr>
        <p:blipFill>
          <a:blip r:embed="rId1"/>
          <a:srcRect/>
          <a:stretch>
            <a:fillRect/>
          </a:stretch>
        </p:blipFill>
        <p:spPr bwMode="auto">
          <a:xfrm>
            <a:off x="1725343" y="1130059"/>
            <a:ext cx="2467096" cy="3711919"/>
          </a:xfrm>
          <a:prstGeom prst="rect">
            <a:avLst/>
          </a:prstGeom>
          <a:noFill/>
          <a:ln w="9525">
            <a:noFill/>
            <a:miter lim="800000"/>
            <a:headEnd/>
            <a:tailEnd/>
          </a:ln>
          <a:effectLst/>
        </p:spPr>
      </p:pic>
      <p:pic>
        <p:nvPicPr>
          <p:cNvPr id="1027" name="Picture 3"/>
          <p:cNvPicPr>
            <a:picLocks noChangeAspect="1" noChangeArrowheads="1"/>
          </p:cNvPicPr>
          <p:nvPr/>
        </p:nvPicPr>
        <p:blipFill>
          <a:blip r:embed="rId2"/>
          <a:srcRect/>
          <a:stretch>
            <a:fillRect/>
          </a:stretch>
        </p:blipFill>
        <p:spPr bwMode="auto">
          <a:xfrm>
            <a:off x="4654843" y="1121434"/>
            <a:ext cx="2453323" cy="3673001"/>
          </a:xfrm>
          <a:prstGeom prst="rect">
            <a:avLst/>
          </a:prstGeom>
          <a:noFill/>
          <a:ln w="9525">
            <a:noFill/>
            <a:miter lim="800000"/>
            <a:headEnd/>
            <a:tailEnd/>
          </a:ln>
          <a:effectLst/>
        </p:spPr>
      </p:pic>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660041" y="368330"/>
            <a:ext cx="7923213" cy="1723549"/>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algn="ctr">
              <a:lnSpc>
                <a:spcPct val="150000"/>
              </a:lnSpc>
            </a:pPr>
            <a:endParaRPr lang="en-US" altLang="zh-CN" sz="1600" b="1" dirty="0" smtClean="0">
              <a:solidFill>
                <a:srgbClr val="FF0000"/>
              </a:solidFill>
              <a:latin typeface="黑体" panose="02010609060101010101" charset="-122"/>
              <a:ea typeface="黑体" panose="02010609060101010101" charset="-122"/>
            </a:endParaRPr>
          </a:p>
          <a:p>
            <a:pPr algn="ctr">
              <a:lnSpc>
                <a:spcPct val="150000"/>
              </a:lnSpc>
            </a:pPr>
            <a:endParaRPr lang="en-US" altLang="zh-CN" sz="1600" b="1" dirty="0" smtClean="0">
              <a:solidFill>
                <a:srgbClr val="FF0000"/>
              </a:solidFill>
              <a:latin typeface="黑体" panose="02010609060101010101" charset="-122"/>
              <a:ea typeface="黑体" panose="02010609060101010101" charset="-122"/>
            </a:endParaRPr>
          </a:p>
          <a:p>
            <a:pPr algn="ctr" fontAlgn="auto">
              <a:lnSpc>
                <a:spcPct val="150000"/>
              </a:lnSpc>
              <a:spcBef>
                <a:spcPts val="0"/>
              </a:spcBef>
              <a:spcAft>
                <a:spcPts val="0"/>
              </a:spcAft>
              <a:defRPr/>
            </a:pPr>
            <a:r>
              <a:rPr lang="en-US" altLang="zh-CN" sz="2800" b="1" dirty="0" smtClean="0">
                <a:latin typeface="微软雅黑" panose="020B0503020204020204" pitchFamily="34" charset="-122"/>
              </a:rPr>
              <a:t>11.</a:t>
            </a:r>
            <a:r>
              <a:rPr lang="zh-CN" altLang="en-US" sz="2800" b="1" dirty="0" smtClean="0">
                <a:latin typeface="微软雅黑" panose="020B0503020204020204" pitchFamily="34" charset="-122"/>
              </a:rPr>
              <a:t>拨款申请高校审核流程</a:t>
            </a:r>
            <a:endParaRPr lang="zh-CN" altLang="zh-CN" sz="2800" b="1" dirty="0">
              <a:latin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660041" y="368330"/>
            <a:ext cx="7923213" cy="2185214"/>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algn="ctr">
              <a:lnSpc>
                <a:spcPct val="150000"/>
              </a:lnSpc>
            </a:pPr>
            <a:endParaRPr lang="en-US" altLang="zh-CN" sz="1600" b="1" dirty="0" smtClean="0">
              <a:solidFill>
                <a:srgbClr val="FF0000"/>
              </a:solidFill>
              <a:latin typeface="黑体" panose="02010609060101010101" charset="-122"/>
              <a:ea typeface="黑体" panose="02010609060101010101" charset="-122"/>
            </a:endParaRPr>
          </a:p>
          <a:p>
            <a:pPr algn="ctr">
              <a:lnSpc>
                <a:spcPct val="150000"/>
              </a:lnSpc>
            </a:pPr>
            <a:endParaRPr lang="en-US" altLang="zh-CN" sz="1600" b="1" dirty="0" smtClean="0">
              <a:solidFill>
                <a:srgbClr val="FF0000"/>
              </a:solidFill>
              <a:latin typeface="黑体" panose="02010609060101010101" charset="-122"/>
              <a:ea typeface="黑体" panose="02010609060101010101" charset="-122"/>
            </a:endParaRPr>
          </a:p>
          <a:p>
            <a:pPr fontAlgn="auto">
              <a:lnSpc>
                <a:spcPct val="150000"/>
              </a:lnSpc>
              <a:spcBef>
                <a:spcPts val="0"/>
              </a:spcBef>
              <a:spcAft>
                <a:spcPts val="0"/>
              </a:spcAft>
              <a:defRPr/>
            </a:pPr>
            <a:r>
              <a:rPr lang="zh-CN" altLang="en-US" sz="1600" b="1" dirty="0" smtClean="0">
                <a:latin typeface="微软雅黑" panose="020B0503020204020204" pitchFamily="34" charset="-122"/>
              </a:rPr>
              <a:t>      </a:t>
            </a:r>
            <a:r>
              <a:rPr lang="en-US" altLang="zh-CN" sz="1600" b="1" dirty="0" smtClean="0">
                <a:latin typeface="微软雅黑" panose="020B0503020204020204" pitchFamily="34" charset="-122"/>
              </a:rPr>
              <a:t>(1)</a:t>
            </a:r>
            <a:r>
              <a:rPr lang="zh-CN" altLang="en-US" sz="1600" b="1" dirty="0" smtClean="0"/>
              <a:t>高校</a:t>
            </a:r>
            <a:r>
              <a:rPr lang="zh-CN" altLang="en-US" sz="1600" b="1" dirty="0" smtClean="0">
                <a:latin typeface="微软雅黑" panose="020B0503020204020204" pitchFamily="34" charset="-122"/>
              </a:rPr>
              <a:t>根据规定对申请学生的拨款材料进行</a:t>
            </a:r>
            <a:r>
              <a:rPr lang="zh-CN" altLang="en-US" sz="1600" b="1" dirty="0" smtClean="0">
                <a:solidFill>
                  <a:srgbClr val="C00000"/>
                </a:solidFill>
                <a:latin typeface="微软雅黑" panose="020B0503020204020204" pitchFamily="34" charset="-122"/>
              </a:rPr>
              <a:t>审核</a:t>
            </a:r>
            <a:r>
              <a:rPr lang="zh-CN" altLang="en-US" sz="1600" b="1" dirty="0" smtClean="0">
                <a:latin typeface="微软雅黑" panose="020B0503020204020204" pitchFamily="34" charset="-122"/>
              </a:rPr>
              <a:t>，并于</a:t>
            </a:r>
            <a:r>
              <a:rPr lang="zh-CN" altLang="en-US" sz="1600" b="1" dirty="0" smtClean="0">
                <a:solidFill>
                  <a:srgbClr val="C00000"/>
                </a:solidFill>
                <a:latin typeface="微软雅黑" panose="020B0503020204020204" pitchFamily="34" charset="-122"/>
              </a:rPr>
              <a:t>每年</a:t>
            </a:r>
            <a:r>
              <a:rPr lang="en-US" altLang="zh-CN" sz="1600" b="1" dirty="0" smtClean="0">
                <a:solidFill>
                  <a:srgbClr val="C00000"/>
                </a:solidFill>
                <a:latin typeface="微软雅黑" panose="020B0503020204020204" pitchFamily="34" charset="-122"/>
              </a:rPr>
              <a:t>6</a:t>
            </a:r>
            <a:r>
              <a:rPr lang="zh-CN" altLang="en-US" sz="1600" b="1" dirty="0" smtClean="0">
                <a:solidFill>
                  <a:srgbClr val="C00000"/>
                </a:solidFill>
                <a:latin typeface="微软雅黑" panose="020B0503020204020204" pitchFamily="34" charset="-122"/>
              </a:rPr>
              <a:t>月底</a:t>
            </a:r>
            <a:r>
              <a:rPr lang="zh-CN" altLang="en-US" sz="1600" b="1" dirty="0" smtClean="0">
                <a:latin typeface="微软雅黑" panose="020B0503020204020204" pitchFamily="34" charset="-122"/>
              </a:rPr>
              <a:t>之前集中将符合条件</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已通过资格审批）的高校毕业生补代偿拨款相关书面材料报送上海市学生事务中心（上海市学生资助管理中心）。</a:t>
            </a:r>
            <a:endParaRPr lang="zh-CN" altLang="zh-CN" sz="1600" b="1" dirty="0">
              <a:latin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660041" y="368330"/>
            <a:ext cx="8207914" cy="4278094"/>
          </a:xfrm>
          <a:prstGeom prst="rect">
            <a:avLst/>
          </a:prstGeom>
          <a:noFill/>
          <a:ln w="9525">
            <a:noFill/>
            <a:miter lim="800000"/>
          </a:ln>
        </p:spPr>
        <p:txBody>
          <a:bodyPr wrap="square">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algn="ctr">
              <a:lnSpc>
                <a:spcPct val="150000"/>
              </a:lnSpc>
            </a:pPr>
            <a:endParaRPr lang="en-US" altLang="zh-CN" sz="1600" b="1" dirty="0" smtClean="0">
              <a:solidFill>
                <a:srgbClr val="FF0000"/>
              </a:solidFill>
              <a:latin typeface="黑体" panose="02010609060101010101" charset="-122"/>
              <a:ea typeface="黑体" panose="02010609060101010101" charset="-122"/>
            </a:endParaRPr>
          </a:p>
          <a:p>
            <a:pPr indent="266700"/>
            <a:r>
              <a:rPr lang="en-US" altLang="zh-CN" sz="1600" b="1" dirty="0" smtClean="0">
                <a:latin typeface="微软雅黑" panose="020B0503020204020204" pitchFamily="34" charset="-122"/>
              </a:rPr>
              <a:t>(2)</a:t>
            </a:r>
            <a:r>
              <a:rPr lang="zh-CN" altLang="en-US" sz="1600" b="1" dirty="0" smtClean="0">
                <a:latin typeface="微软雅黑" panose="020B0503020204020204" pitchFamily="34" charset="-122"/>
              </a:rPr>
              <a:t>学校提供的拨款补代偿申请材料</a:t>
            </a:r>
            <a:endParaRPr lang="en-US" altLang="zh-CN" sz="1600" b="1" dirty="0" smtClean="0">
              <a:latin typeface="微软雅黑" panose="020B0503020204020204" pitchFamily="34" charset="-122"/>
            </a:endParaRPr>
          </a:p>
          <a:p>
            <a:pPr indent="266700">
              <a:lnSpc>
                <a:spcPct val="150000"/>
              </a:lnSpc>
            </a:pPr>
            <a:r>
              <a:rPr lang="en-US" altLang="zh-CN" sz="1600" b="1" dirty="0" smtClean="0">
                <a:latin typeface="微软雅黑" panose="020B0503020204020204" pitchFamily="34" charset="-122"/>
                <a:cs typeface="Times New Roman" panose="02020603050405020304" pitchFamily="18" charset="0"/>
              </a:rPr>
              <a:t>①</a:t>
            </a:r>
            <a:r>
              <a:rPr lang="zh-CN" altLang="en-US" sz="1600" b="1" dirty="0" smtClean="0">
                <a:latin typeface="微软雅黑" panose="020B0503020204020204" pitchFamily="34" charset="-122"/>
                <a:cs typeface="Times New Roman" panose="02020603050405020304" pitchFamily="18" charset="0"/>
              </a:rPr>
              <a:t>申报材料清单</a:t>
            </a:r>
            <a:endParaRPr lang="en-US" altLang="zh-CN" sz="1600" b="1" dirty="0" smtClean="0">
              <a:latin typeface="微软雅黑" panose="020B0503020204020204" pitchFamily="34" charset="-122"/>
              <a:cs typeface="Times New Roman" panose="02020603050405020304" pitchFamily="18" charset="0"/>
            </a:endParaRPr>
          </a:p>
          <a:p>
            <a:pPr indent="266700">
              <a:lnSpc>
                <a:spcPct val="150000"/>
              </a:lnSpc>
            </a:pPr>
            <a:r>
              <a:rPr lang="en-US" altLang="zh-CN" sz="1600" b="1" dirty="0" smtClean="0">
                <a:latin typeface="微软雅黑" panose="020B0503020204020204" pitchFamily="34" charset="-122"/>
                <a:cs typeface="Times New Roman" panose="02020603050405020304" pitchFamily="18" charset="0"/>
              </a:rPr>
              <a:t>②</a:t>
            </a:r>
            <a:r>
              <a:rPr lang="zh-CN" altLang="en-US" sz="1600" b="1" dirty="0" smtClean="0">
                <a:latin typeface="微软雅黑" panose="020B0503020204020204" pitchFamily="34" charset="-122"/>
                <a:cs typeface="Times New Roman" panose="02020603050405020304" pitchFamily="18" charset="0"/>
              </a:rPr>
              <a:t>申请拨付上海市高校毕业生学费补偿和国家助学贷款代偿资金</a:t>
            </a:r>
            <a:r>
              <a:rPr lang="zh-CN" altLang="en-US" sz="1600" b="1" smtClean="0">
                <a:latin typeface="微软雅黑" panose="020B0503020204020204" pitchFamily="34" charset="-122"/>
                <a:cs typeface="Times New Roman" panose="02020603050405020304" pitchFamily="18" charset="0"/>
              </a:rPr>
              <a:t>的</a:t>
            </a:r>
            <a:r>
              <a:rPr lang="zh-CN" altLang="en-US" sz="1600" b="1" smtClean="0">
                <a:latin typeface="微软雅黑" panose="020B0503020204020204" pitchFamily="34" charset="-122"/>
                <a:cs typeface="Times New Roman" panose="02020603050405020304" pitchFamily="18" charset="0"/>
              </a:rPr>
              <a:t>报告</a:t>
            </a:r>
            <a:endParaRPr lang="en-US" altLang="zh-CN" sz="1600" b="1" dirty="0" smtClean="0">
              <a:solidFill>
                <a:srgbClr val="C00000"/>
              </a:solidFill>
              <a:latin typeface="微软雅黑" panose="020B0503020204020204" pitchFamily="34" charset="-122"/>
              <a:cs typeface="Times New Roman" panose="02020603050405020304" pitchFamily="18" charset="0"/>
            </a:endParaRPr>
          </a:p>
          <a:p>
            <a:pPr indent="266700">
              <a:lnSpc>
                <a:spcPct val="150000"/>
              </a:lnSpc>
            </a:pPr>
            <a:r>
              <a:rPr lang="en-US" altLang="zh-CN" sz="1600" b="1" dirty="0" smtClean="0">
                <a:latin typeface="微软雅黑" panose="020B0503020204020204" pitchFamily="34" charset="-122"/>
                <a:cs typeface="Times New Roman" panose="02020603050405020304" pitchFamily="18" charset="0"/>
              </a:rPr>
              <a:t>③</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上海市高校毕业生学费补偿资金拨付申请</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补报）汇总表</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各</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份</a:t>
            </a:r>
            <a:endParaRPr lang="en-US" altLang="zh-CN" sz="1600" b="1" dirty="0" smtClean="0">
              <a:latin typeface="微软雅黑" panose="020B0503020204020204" pitchFamily="34" charset="-122"/>
            </a:endParaRPr>
          </a:p>
          <a:p>
            <a:pPr indent="266700">
              <a:lnSpc>
                <a:spcPct val="150000"/>
              </a:lnSpc>
            </a:pPr>
            <a:r>
              <a:rPr lang="en-US" altLang="zh-CN" sz="1600" b="1" dirty="0" smtClean="0">
                <a:solidFill>
                  <a:srgbClr val="333333"/>
                </a:solidFill>
                <a:latin typeface="微软雅黑" panose="020B0503020204020204" pitchFamily="34" charset="-122"/>
              </a:rPr>
              <a:t>④</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上海市高校毕业生国家助学贷款代偿资金拨付申请</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补报）汇总表</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各</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份</a:t>
            </a:r>
            <a:endParaRPr lang="en-US" altLang="zh-CN" sz="1600" b="1" dirty="0" smtClean="0">
              <a:latin typeface="微软雅黑" panose="020B0503020204020204" pitchFamily="34" charset="-122"/>
            </a:endParaRPr>
          </a:p>
          <a:p>
            <a:pPr indent="266700" eaLnBrk="0" hangingPunct="0">
              <a:lnSpc>
                <a:spcPct val="150000"/>
              </a:lnSpc>
            </a:pPr>
            <a:r>
              <a:rPr lang="en-US" altLang="zh-CN" sz="1600" b="1" dirty="0" smtClean="0">
                <a:latin typeface="微软雅黑" panose="020B0503020204020204" pitchFamily="34" charset="-122"/>
              </a:rPr>
              <a:t>⑤《</a:t>
            </a:r>
            <a:r>
              <a:rPr lang="zh-CN" altLang="en-US" sz="1600" b="1" dirty="0" smtClean="0">
                <a:latin typeface="微软雅黑" panose="020B0503020204020204" pitchFamily="34" charset="-122"/>
              </a:rPr>
              <a:t>上海市高校毕业生学费补偿资金拨付申请明细表</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各</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份</a:t>
            </a:r>
            <a:endParaRPr lang="en-US" altLang="zh-CN" sz="1600" b="1" dirty="0" smtClean="0">
              <a:latin typeface="微软雅黑" panose="020B0503020204020204" pitchFamily="34" charset="-122"/>
            </a:endParaRPr>
          </a:p>
          <a:p>
            <a:pPr indent="266700" eaLnBrk="0" hangingPunct="0">
              <a:lnSpc>
                <a:spcPct val="150000"/>
              </a:lnSpc>
            </a:pPr>
            <a:r>
              <a:rPr lang="en-US" altLang="zh-CN" sz="1600" b="1" dirty="0" smtClean="0">
                <a:latin typeface="微软雅黑" panose="020B0503020204020204" pitchFamily="34" charset="-122"/>
              </a:rPr>
              <a:t>⑥《</a:t>
            </a:r>
            <a:r>
              <a:rPr lang="zh-CN" altLang="en-US" sz="1600" b="1" dirty="0" smtClean="0">
                <a:latin typeface="微软雅黑" panose="020B0503020204020204" pitchFamily="34" charset="-122"/>
              </a:rPr>
              <a:t>上海市高校毕业生国家助学贷款代偿资金拨付申请明细表</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各</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份</a:t>
            </a:r>
            <a:endParaRPr lang="en-US" altLang="zh-CN" sz="1600" b="1" dirty="0" smtClean="0">
              <a:latin typeface="微软雅黑" panose="020B0503020204020204" pitchFamily="34" charset="-122"/>
            </a:endParaRPr>
          </a:p>
          <a:p>
            <a:pPr indent="266700" eaLnBrk="0" hangingPunct="0">
              <a:lnSpc>
                <a:spcPct val="150000"/>
              </a:lnSpc>
            </a:pPr>
            <a:r>
              <a:rPr lang="en-US" altLang="zh-CN" sz="1600" b="1" dirty="0" smtClean="0">
                <a:latin typeface="微软雅黑" panose="020B0503020204020204" pitchFamily="34" charset="-122"/>
              </a:rPr>
              <a:t>⑦ </a:t>
            </a:r>
            <a:r>
              <a:rPr lang="zh-CN" altLang="en-US" sz="1600" b="1" dirty="0" smtClean="0">
                <a:latin typeface="微软雅黑" panose="020B0503020204020204" pitchFamily="34" charset="-122"/>
              </a:rPr>
              <a:t>其他证明材料</a:t>
            </a:r>
            <a:endParaRPr lang="en-US" altLang="zh-CN" sz="1600" b="1" dirty="0" smtClean="0">
              <a:solidFill>
                <a:srgbClr val="333333"/>
              </a:solidFill>
              <a:latin typeface="微软雅黑" panose="020B0503020204020204" pitchFamily="34" charset="-122"/>
            </a:endParaRPr>
          </a:p>
          <a:p>
            <a:pPr indent="266700" eaLnBrk="0" hangingPunct="0">
              <a:lnSpc>
                <a:spcPct val="150000"/>
              </a:lnSpc>
            </a:pPr>
            <a:r>
              <a:rPr lang="zh-CN" altLang="en-US" sz="1600" b="1" dirty="0" smtClean="0">
                <a:latin typeface="微软雅黑" panose="020B0503020204020204" pitchFamily="34" charset="-122"/>
              </a:rPr>
              <a:t>注：</a:t>
            </a:r>
            <a:r>
              <a:rPr lang="zh-CN" altLang="en-US" sz="1600" b="1" dirty="0" smtClean="0">
                <a:solidFill>
                  <a:srgbClr val="FF0000"/>
                </a:solidFill>
                <a:latin typeface="微软雅黑" panose="020B0503020204020204" pitchFamily="34" charset="-122"/>
              </a:rPr>
              <a:t>以上材料均需学校、单位、相关人员、学生本人签名或盖章。</a:t>
            </a:r>
            <a:endParaRPr lang="zh-CN" altLang="en-US" sz="1600" b="1" dirty="0" smtClean="0">
              <a:solidFill>
                <a:srgbClr val="FF0000"/>
              </a:solidFill>
              <a:latin typeface="微软雅黑" panose="020B0503020204020204" pitchFamily="34" charset="-122"/>
            </a:endParaRPr>
          </a:p>
          <a:p>
            <a:pPr fontAlgn="auto">
              <a:lnSpc>
                <a:spcPct val="150000"/>
              </a:lnSpc>
              <a:spcBef>
                <a:spcPts val="0"/>
              </a:spcBef>
              <a:spcAft>
                <a:spcPts val="0"/>
              </a:spcAft>
              <a:defRPr/>
            </a:pPr>
            <a:endParaRPr lang="zh-CN" altLang="zh-CN" sz="1600" b="1" dirty="0">
              <a:latin typeface="微软雅黑" panose="020B0503020204020204" pitchFamily="34" charset="-122"/>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1384995"/>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r>
              <a:rPr lang="en-US" altLang="zh-CN" sz="2800" b="1" dirty="0" smtClean="0">
                <a:latin typeface="微软雅黑" panose="020B0503020204020204" pitchFamily="34" charset="-122"/>
              </a:rPr>
              <a:t>12.</a:t>
            </a:r>
            <a:r>
              <a:rPr lang="zh-CN" altLang="en-US" sz="2800" b="1" dirty="0" smtClean="0">
                <a:latin typeface="微软雅黑" panose="020B0503020204020204" pitchFamily="34" charset="-122"/>
              </a:rPr>
              <a:t>资格申请方式</a:t>
            </a:r>
            <a:endParaRPr lang="zh-CN" altLang="zh-CN" sz="2800" b="1" dirty="0">
              <a:latin typeface="微软雅黑" panose="020B0503020204020204" pitchFamily="34"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3908762"/>
          </a:xfrm>
          <a:prstGeom prst="rect">
            <a:avLst/>
          </a:prstGeom>
          <a:noFill/>
          <a:ln w="9525">
            <a:noFill/>
            <a:miter lim="800000"/>
          </a:ln>
        </p:spPr>
        <p:txBody>
          <a:bodyPr>
            <a:spAutoFit/>
          </a:bodyPr>
          <a:lstStyle/>
          <a:p>
            <a:pPr fontAlgn="auto">
              <a:lnSpc>
                <a:spcPct val="200000"/>
              </a:lnSpc>
              <a:spcBef>
                <a:spcPts val="0"/>
              </a:spcBef>
              <a:spcAft>
                <a:spcPts val="0"/>
              </a:spcAft>
              <a:defRPr/>
            </a:pPr>
            <a:r>
              <a:rPr lang="en-US" altLang="zh-CN" sz="1600" b="1" dirty="0" smtClean="0">
                <a:solidFill>
                  <a:srgbClr val="FF0000"/>
                </a:solidFill>
                <a:latin typeface="黑体" panose="02010609060101010101" charset="-122"/>
                <a:ea typeface="黑体" panose="02010609060101010101" charset="-122"/>
              </a:rPr>
              <a:t>   </a:t>
            </a:r>
            <a:r>
              <a:rPr lang="en-US" altLang="zh-CN" sz="1600" b="1" dirty="0" smtClean="0">
                <a:latin typeface="微软雅黑" panose="020B0503020204020204" pitchFamily="34" charset="-122"/>
              </a:rPr>
              <a:t>(1)</a:t>
            </a:r>
            <a:r>
              <a:rPr lang="zh-CN" altLang="en-US" sz="1600" b="1" dirty="0" smtClean="0">
                <a:latin typeface="微软雅黑" panose="020B0503020204020204" pitchFamily="34" charset="-122"/>
              </a:rPr>
              <a:t>申请学生在上海学生资助系统</a:t>
            </a:r>
            <a:r>
              <a:rPr lang="zh-CN" altLang="en-US" sz="1600" b="1" dirty="0" smtClean="0">
                <a:solidFill>
                  <a:srgbClr val="FF0000"/>
                </a:solidFill>
                <a:latin typeface="微软雅黑" panose="020B0503020204020204" pitchFamily="34" charset="-122"/>
              </a:rPr>
              <a:t>（</a:t>
            </a:r>
            <a:r>
              <a:rPr lang="en-US" sz="1600" b="1" dirty="0" smtClean="0">
                <a:solidFill>
                  <a:srgbClr val="FF0000"/>
                </a:solidFill>
                <a:latin typeface="微软雅黑" panose="020B0503020204020204" pitchFamily="34" charset="-122"/>
              </a:rPr>
              <a:t>http://shxszz.shec.edu.cn/infomssh/login_online.jsp</a:t>
            </a:r>
            <a:r>
              <a:rPr lang="zh-CN" altLang="en-US" sz="1600" b="1" dirty="0" smtClean="0">
                <a:solidFill>
                  <a:srgbClr val="FF0000"/>
                </a:solidFill>
                <a:latin typeface="微软雅黑" panose="020B0503020204020204" pitchFamily="34" charset="-122"/>
              </a:rPr>
              <a:t>），</a:t>
            </a:r>
            <a:r>
              <a:rPr lang="zh-CN" altLang="en-US" sz="1600" b="1" dirty="0" smtClean="0">
                <a:latin typeface="微软雅黑" panose="020B0503020204020204" pitchFamily="34" charset="-122"/>
              </a:rPr>
              <a:t>完成在线申请、上报后，联系原毕业学校学生资助部门审核。</a:t>
            </a:r>
            <a:endParaRPr lang="zh-CN" altLang="en-US" sz="1600" b="1" dirty="0" smtClean="0">
              <a:latin typeface="微软雅黑" panose="020B0503020204020204" pitchFamily="34" charset="-122"/>
            </a:endParaRPr>
          </a:p>
          <a:p>
            <a:pPr fontAlgn="auto">
              <a:lnSpc>
                <a:spcPct val="200000"/>
              </a:lnSpc>
              <a:spcBef>
                <a:spcPts val="0"/>
              </a:spcBef>
              <a:spcAft>
                <a:spcPts val="0"/>
              </a:spcAft>
              <a:defRPr/>
            </a:pPr>
            <a:r>
              <a:rPr lang="en-US" altLang="zh-CN" sz="1600" b="1" dirty="0" smtClean="0">
                <a:latin typeface="微软雅黑" panose="020B0503020204020204" pitchFamily="34" charset="-122"/>
              </a:rPr>
              <a:t>     (2)</a:t>
            </a:r>
            <a:r>
              <a:rPr lang="zh-CN" altLang="en-US" sz="1600" b="1" dirty="0" smtClean="0">
                <a:latin typeface="微软雅黑" panose="020B0503020204020204" pitchFamily="34" charset="-122"/>
              </a:rPr>
              <a:t>学生资助部门在上海学生资助系统中对学费、住宿费等完成审核后，按要求打印</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上海市高校毕业生学费补偿和国家助学贷款代偿申请表</a:t>
            </a:r>
            <a:r>
              <a:rPr lang="en-US" altLang="zh-CN" sz="1600" b="1" dirty="0" smtClean="0">
                <a:latin typeface="微软雅黑" panose="020B0503020204020204" pitchFamily="34" charset="-122"/>
              </a:rPr>
              <a:t>》</a:t>
            </a:r>
            <a:r>
              <a:rPr lang="zh-CN" altLang="en-US" sz="1600" b="1" dirty="0" smtClean="0">
                <a:latin typeface="微软雅黑" panose="020B0503020204020204" pitchFamily="34" charset="-122"/>
              </a:rPr>
              <a:t>。</a:t>
            </a:r>
            <a:endParaRPr lang="en-US" altLang="zh-CN" sz="1600" b="1" dirty="0" smtClean="0">
              <a:latin typeface="微软雅黑" panose="020B0503020204020204" pitchFamily="34" charset="-122"/>
            </a:endParaRPr>
          </a:p>
          <a:p>
            <a:pPr fontAlgn="auto">
              <a:lnSpc>
                <a:spcPct val="200000"/>
              </a:lnSpc>
              <a:spcBef>
                <a:spcPts val="0"/>
              </a:spcBef>
              <a:spcAft>
                <a:spcPts val="0"/>
              </a:spcAft>
              <a:defRPr/>
            </a:pPr>
            <a:r>
              <a:rPr lang="en-US" altLang="zh-CN" sz="1600" b="1" dirty="0" smtClean="0">
                <a:latin typeface="微软雅黑" panose="020B0503020204020204" pitchFamily="34" charset="-122"/>
              </a:rPr>
              <a:t>     (3)</a:t>
            </a:r>
            <a:r>
              <a:rPr lang="zh-CN" altLang="en-US" sz="1600" b="1" dirty="0" smtClean="0">
                <a:latin typeface="微软雅黑" panose="020B0503020204020204" pitchFamily="34" charset="-122"/>
              </a:rPr>
              <a:t>审核学生承诺书、就业协议书或劳动合同复印件，由学生本人签字确认的有关证明材料。</a:t>
            </a:r>
            <a:endParaRPr lang="zh-CN" altLang="en-US" sz="1600" b="1" dirty="0" smtClean="0">
              <a:latin typeface="微软雅黑" panose="020B0503020204020204" pitchFamily="34"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2554545"/>
          </a:xfrm>
          <a:prstGeom prst="rect">
            <a:avLst/>
          </a:prstGeom>
          <a:noFill/>
          <a:ln w="9525">
            <a:noFill/>
            <a:miter lim="800000"/>
          </a:ln>
        </p:spPr>
        <p:txBody>
          <a:bodyPr>
            <a:spAutoFit/>
          </a:bodyPr>
          <a:lstStyle/>
          <a:p>
            <a:pPr fontAlgn="auto">
              <a:lnSpc>
                <a:spcPct val="200000"/>
              </a:lnSpc>
              <a:spcBef>
                <a:spcPts val="0"/>
              </a:spcBef>
              <a:spcAft>
                <a:spcPts val="0"/>
              </a:spcAft>
              <a:defRPr/>
            </a:pPr>
            <a:r>
              <a:rPr lang="en-US" altLang="zh-CN" sz="1600" b="1" dirty="0" smtClean="0">
                <a:latin typeface="+mn-ea"/>
              </a:rPr>
              <a:t>      (4)</a:t>
            </a:r>
            <a:r>
              <a:rPr lang="zh-CN" altLang="en-US" sz="1600" b="1" dirty="0" smtClean="0">
                <a:latin typeface="+mn-ea"/>
              </a:rPr>
              <a:t>学校将打印盖章的书面申请材料按要求寄送上海市学生事务中心（上海市学生资助管理中心）（冠生园路</a:t>
            </a:r>
            <a:r>
              <a:rPr lang="en-US" sz="1600" b="1" dirty="0" smtClean="0">
                <a:latin typeface="+mn-ea"/>
              </a:rPr>
              <a:t>401</a:t>
            </a:r>
            <a:r>
              <a:rPr lang="zh-CN" altLang="en-US" sz="1600" b="1" dirty="0" smtClean="0">
                <a:latin typeface="+mn-ea"/>
              </a:rPr>
              <a:t>号</a:t>
            </a:r>
            <a:r>
              <a:rPr lang="en-US" altLang="zh-CN" sz="1600" b="1" dirty="0" smtClean="0">
                <a:latin typeface="+mn-ea"/>
              </a:rPr>
              <a:t>1</a:t>
            </a:r>
            <a:r>
              <a:rPr lang="zh-CN" altLang="en-US" sz="1600" b="1" dirty="0" smtClean="0">
                <a:latin typeface="+mn-ea"/>
              </a:rPr>
              <a:t>号楼</a:t>
            </a:r>
            <a:r>
              <a:rPr lang="en-US" sz="1600" b="1" dirty="0" smtClean="0">
                <a:latin typeface="+mn-ea"/>
              </a:rPr>
              <a:t>316</a:t>
            </a:r>
            <a:r>
              <a:rPr lang="zh-CN" altLang="en-US" sz="1600" b="1" dirty="0" smtClean="0">
                <a:latin typeface="+mn-ea"/>
              </a:rPr>
              <a:t>室，邮编：</a:t>
            </a:r>
            <a:r>
              <a:rPr lang="en-US" sz="1600" b="1" dirty="0" smtClean="0">
                <a:latin typeface="+mn-ea"/>
              </a:rPr>
              <a:t>200235</a:t>
            </a:r>
            <a:r>
              <a:rPr lang="zh-CN" altLang="en-US" sz="1600" b="1" dirty="0" smtClean="0">
                <a:latin typeface="+mn-ea"/>
              </a:rPr>
              <a:t>）。</a:t>
            </a:r>
            <a:endParaRPr lang="en-US" altLang="zh-CN" sz="1600" b="1" dirty="0" smtClean="0">
              <a:latin typeface="+mn-ea"/>
            </a:endParaRPr>
          </a:p>
          <a:p>
            <a:pPr fontAlgn="auto">
              <a:lnSpc>
                <a:spcPct val="200000"/>
              </a:lnSpc>
              <a:spcBef>
                <a:spcPts val="0"/>
              </a:spcBef>
              <a:spcAft>
                <a:spcPts val="0"/>
              </a:spcAft>
              <a:defRPr/>
            </a:pPr>
            <a:r>
              <a:rPr lang="en-US" altLang="zh-CN" sz="1600" b="1" dirty="0" smtClean="0">
                <a:latin typeface="+mn-ea"/>
              </a:rPr>
              <a:t>      (5)</a:t>
            </a:r>
            <a:r>
              <a:rPr lang="zh-CN" altLang="en-US" sz="1600" b="1" dirty="0" smtClean="0">
                <a:latin typeface="+mn-ea"/>
              </a:rPr>
              <a:t>上海市学生事务中心（上海市学生资助管理中心）在收到相关纸制材料后，进行审核，以</a:t>
            </a:r>
            <a:r>
              <a:rPr lang="zh-CN" altLang="en-US" sz="1600" b="1" dirty="0" smtClean="0">
                <a:solidFill>
                  <a:srgbClr val="C00000"/>
                </a:solidFill>
                <a:latin typeface="+mn-ea"/>
              </a:rPr>
              <a:t>正式发文</a:t>
            </a:r>
            <a:r>
              <a:rPr lang="zh-CN" altLang="en-US" sz="1600" b="1" dirty="0" smtClean="0">
                <a:latin typeface="+mn-ea"/>
              </a:rPr>
              <a:t>的形式最终认定获得补代偿资格的学生。 </a:t>
            </a:r>
            <a:endParaRPr lang="zh-CN" altLang="en-US" sz="1600" b="1" dirty="0" smtClean="0">
              <a:latin typeface="+mn-ea"/>
            </a:endParaRPr>
          </a:p>
          <a:p>
            <a:pPr fontAlgn="auto">
              <a:lnSpc>
                <a:spcPct val="200000"/>
              </a:lnSpc>
              <a:spcBef>
                <a:spcPts val="0"/>
              </a:spcBef>
              <a:spcAft>
                <a:spcPts val="0"/>
              </a:spcAft>
              <a:defRPr/>
            </a:pPr>
            <a:r>
              <a:rPr lang="en-US" altLang="zh-CN" sz="1600" b="1" dirty="0" smtClean="0">
                <a:latin typeface="+mn-ea"/>
              </a:rPr>
              <a:t>      (6)</a:t>
            </a:r>
            <a:r>
              <a:rPr lang="zh-CN" altLang="en-US" sz="1600" b="1" dirty="0" smtClean="0">
                <a:latin typeface="+mn-ea"/>
              </a:rPr>
              <a:t>审核不通过的材料会电话告知相关学校。</a:t>
            </a: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1631216"/>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b="1" dirty="0" smtClean="0">
              <a:solidFill>
                <a:srgbClr val="FF0000"/>
              </a:solidFill>
              <a:latin typeface="黑体" panose="02010609060101010101" charset="-122"/>
              <a:ea typeface="黑体" panose="02010609060101010101" charset="-122"/>
            </a:endParaRPr>
          </a:p>
          <a:p>
            <a:pPr indent="355600" algn="ctr"/>
            <a:endParaRPr lang="en-US" altLang="zh-CN" sz="1600" b="1" dirty="0" smtClean="0">
              <a:solidFill>
                <a:srgbClr val="FF0000"/>
              </a:solidFill>
              <a:latin typeface="黑体" panose="02010609060101010101" charset="-122"/>
              <a:ea typeface="黑体" panose="02010609060101010101" charset="-122"/>
            </a:endParaRPr>
          </a:p>
          <a:p>
            <a:pPr indent="355600" algn="ctr"/>
            <a:r>
              <a:rPr lang="en-US" altLang="zh-CN" sz="2800" b="1" dirty="0" smtClean="0">
                <a:latin typeface="微软雅黑" panose="020B0503020204020204" pitchFamily="34" charset="-122"/>
              </a:rPr>
              <a:t>13.</a:t>
            </a:r>
            <a:r>
              <a:rPr lang="zh-CN" altLang="en-US" sz="2800" b="1" dirty="0" smtClean="0">
                <a:latin typeface="微软雅黑" panose="020B0503020204020204" pitchFamily="34" charset="-122"/>
              </a:rPr>
              <a:t>拨款申请方式</a:t>
            </a:r>
            <a:endParaRPr lang="zh-CN" altLang="zh-CN" sz="2800" b="1" dirty="0">
              <a:latin typeface="微软雅黑" panose="020B0503020204020204" pitchFamily="34"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3539430"/>
          </a:xfrm>
          <a:prstGeom prst="rect">
            <a:avLst/>
          </a:prstGeom>
          <a:noFill/>
          <a:ln w="9525">
            <a:noFill/>
            <a:miter lim="800000"/>
          </a:ln>
        </p:spPr>
        <p:txBody>
          <a:bodyPr>
            <a:spAutoFit/>
          </a:bodyPr>
          <a:lstStyle/>
          <a:p>
            <a:pPr fontAlgn="auto">
              <a:lnSpc>
                <a:spcPct val="200000"/>
              </a:lnSpc>
              <a:spcBef>
                <a:spcPts val="0"/>
              </a:spcBef>
              <a:spcAft>
                <a:spcPts val="0"/>
              </a:spcAft>
              <a:defRPr/>
            </a:pPr>
            <a:r>
              <a:rPr lang="en-US" altLang="zh-CN" sz="1600" b="1" dirty="0" smtClean="0">
                <a:latin typeface="微软雅黑" panose="020B0503020204020204" pitchFamily="34" charset="-122"/>
              </a:rPr>
              <a:t>       (1)</a:t>
            </a:r>
            <a:r>
              <a:rPr lang="zh-CN" altLang="en-US" sz="1600" b="1" dirty="0" smtClean="0">
                <a:latin typeface="+mn-ea"/>
              </a:rPr>
              <a:t>申请人向毕业学校提交在职就业证明、承诺书、其他证明等书面材料，并在上海学生资助系统中</a:t>
            </a:r>
            <a:r>
              <a:rPr lang="zh-CN" altLang="en-US" sz="1600" b="1" dirty="0" smtClean="0">
                <a:solidFill>
                  <a:srgbClr val="FF0000"/>
                </a:solidFill>
                <a:latin typeface="+mn-ea"/>
              </a:rPr>
              <a:t>（</a:t>
            </a:r>
            <a:r>
              <a:rPr lang="en-US" sz="1600" b="1" dirty="0" smtClean="0">
                <a:solidFill>
                  <a:srgbClr val="FF0000"/>
                </a:solidFill>
                <a:latin typeface="+mn-ea"/>
              </a:rPr>
              <a:t> http://shxszz.shec.edu.cn/infomssh/login_online.jsp </a:t>
            </a:r>
            <a:r>
              <a:rPr lang="zh-CN" altLang="en-US" sz="1600" b="1" dirty="0" smtClean="0">
                <a:solidFill>
                  <a:srgbClr val="FF0000"/>
                </a:solidFill>
                <a:latin typeface="+mn-ea"/>
              </a:rPr>
              <a:t>） </a:t>
            </a:r>
            <a:r>
              <a:rPr lang="zh-CN" altLang="en-US" sz="1600" b="1" dirty="0" smtClean="0">
                <a:latin typeface="+mn-ea"/>
              </a:rPr>
              <a:t>，完成在线申请、上报后，联系原毕业学校学生资助部门审核。（请用</a:t>
            </a:r>
            <a:r>
              <a:rPr lang="en-US" altLang="zh-CN" sz="1600" b="1" dirty="0" smtClean="0">
                <a:latin typeface="+mn-ea"/>
              </a:rPr>
              <a:t>360</a:t>
            </a:r>
            <a:r>
              <a:rPr lang="zh-CN" altLang="en-US" sz="1600" b="1" dirty="0" smtClean="0">
                <a:latin typeface="+mn-ea"/>
              </a:rPr>
              <a:t>浏览器登陆）</a:t>
            </a:r>
            <a:endParaRPr lang="zh-CN" altLang="en-US" sz="1600" b="1" dirty="0" smtClean="0">
              <a:latin typeface="+mn-ea"/>
            </a:endParaRPr>
          </a:p>
          <a:p>
            <a:pPr fontAlgn="auto">
              <a:lnSpc>
                <a:spcPct val="200000"/>
              </a:lnSpc>
              <a:spcBef>
                <a:spcPts val="0"/>
              </a:spcBef>
              <a:spcAft>
                <a:spcPts val="0"/>
              </a:spcAft>
              <a:defRPr/>
            </a:pPr>
            <a:r>
              <a:rPr lang="en-US" sz="1600" b="1" dirty="0" smtClean="0">
                <a:latin typeface="+mn-ea"/>
              </a:rPr>
              <a:t>       (</a:t>
            </a:r>
            <a:r>
              <a:rPr lang="en-US" altLang="zh-CN" sz="1600" b="1" dirty="0" smtClean="0">
                <a:latin typeface="+mn-ea"/>
              </a:rPr>
              <a:t>2)</a:t>
            </a:r>
            <a:r>
              <a:rPr lang="zh-CN" altLang="en-US" sz="1600" b="1" dirty="0" smtClean="0">
                <a:latin typeface="+mn-ea"/>
              </a:rPr>
              <a:t>学校按规定对申请人提交的在职就业证明、承诺书、其他证明等书面材料进行审核</a:t>
            </a:r>
            <a:r>
              <a:rPr lang="en-US" sz="1600" b="1" dirty="0" smtClean="0">
                <a:latin typeface="+mn-ea"/>
              </a:rPr>
              <a:t>,</a:t>
            </a:r>
            <a:r>
              <a:rPr lang="zh-CN" altLang="en-US" sz="1600" b="1" dirty="0" smtClean="0">
                <a:latin typeface="+mn-ea"/>
              </a:rPr>
              <a:t>同时与上海学生资助系统中的相关明细信息进行核对，审核无误后，按要求打印</a:t>
            </a:r>
            <a:r>
              <a:rPr lang="en-US" altLang="zh-CN" sz="1600" b="1" dirty="0" smtClean="0">
                <a:latin typeface="+mn-ea"/>
              </a:rPr>
              <a:t>《</a:t>
            </a:r>
            <a:r>
              <a:rPr lang="zh-CN" altLang="en-US" sz="1600" b="1" dirty="0" smtClean="0">
                <a:latin typeface="+mn-ea"/>
              </a:rPr>
              <a:t>上海市高校毕业生学费补偿和国家助学贷款代偿资金拨付申请汇总表</a:t>
            </a:r>
            <a:r>
              <a:rPr lang="en-US" altLang="zh-CN" sz="1600" b="1" dirty="0" smtClean="0">
                <a:latin typeface="+mn-ea"/>
              </a:rPr>
              <a:t>》</a:t>
            </a:r>
            <a:r>
              <a:rPr lang="zh-CN" altLang="en-US" sz="1600" b="1" dirty="0" smtClean="0">
                <a:latin typeface="+mn-ea"/>
              </a:rPr>
              <a:t>、</a:t>
            </a:r>
            <a:r>
              <a:rPr lang="en-US" altLang="zh-CN" sz="1600" b="1" dirty="0" smtClean="0">
                <a:latin typeface="+mn-ea"/>
              </a:rPr>
              <a:t>《</a:t>
            </a:r>
            <a:r>
              <a:rPr lang="zh-CN" altLang="en-US" sz="1600" b="1" dirty="0" smtClean="0">
                <a:latin typeface="+mn-ea"/>
              </a:rPr>
              <a:t>上海市高校毕业生学费补偿和国家助学贷款代偿资金拨付申请明细表</a:t>
            </a:r>
            <a:r>
              <a:rPr lang="en-US" altLang="zh-CN" sz="1600" b="1" dirty="0" smtClean="0">
                <a:latin typeface="+mn-ea"/>
              </a:rPr>
              <a:t>》</a:t>
            </a:r>
            <a:r>
              <a:rPr lang="zh-CN" altLang="en-US" sz="1600" b="1" dirty="0" smtClean="0">
                <a:latin typeface="+mn-ea"/>
              </a:rPr>
              <a:t>。 </a:t>
            </a: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2554545"/>
          </a:xfrm>
          <a:prstGeom prst="rect">
            <a:avLst/>
          </a:prstGeom>
          <a:noFill/>
          <a:ln w="9525">
            <a:noFill/>
            <a:miter lim="800000"/>
          </a:ln>
        </p:spPr>
        <p:txBody>
          <a:bodyPr>
            <a:spAutoFit/>
          </a:bodyPr>
          <a:lstStyle/>
          <a:p>
            <a:pPr fontAlgn="auto">
              <a:lnSpc>
                <a:spcPct val="200000"/>
              </a:lnSpc>
              <a:spcBef>
                <a:spcPts val="0"/>
              </a:spcBef>
              <a:spcAft>
                <a:spcPts val="0"/>
              </a:spcAft>
              <a:defRPr/>
            </a:pPr>
            <a:r>
              <a:rPr lang="en-US" altLang="zh-CN" sz="1600" b="1" dirty="0" smtClean="0">
                <a:latin typeface="+mn-ea"/>
              </a:rPr>
              <a:t>       (3)</a:t>
            </a:r>
            <a:r>
              <a:rPr lang="zh-CN" altLang="en-US" sz="1600" b="1" dirty="0" smtClean="0">
                <a:latin typeface="+mn-ea"/>
              </a:rPr>
              <a:t>学校将打印盖章的申报材料清单、申请拨付报告、申请汇总表、明细表等书面材料寄上海市学生事务中心申请拨款。 （冠生园路</a:t>
            </a:r>
            <a:r>
              <a:rPr lang="en-US" sz="1600" b="1" dirty="0" smtClean="0">
                <a:latin typeface="+mn-ea"/>
              </a:rPr>
              <a:t>401</a:t>
            </a:r>
            <a:r>
              <a:rPr lang="zh-CN" altLang="en-US" sz="1600" b="1" dirty="0" smtClean="0">
                <a:latin typeface="+mn-ea"/>
              </a:rPr>
              <a:t>号</a:t>
            </a:r>
            <a:r>
              <a:rPr lang="en-US" altLang="zh-CN" sz="1600" b="1" dirty="0" smtClean="0">
                <a:latin typeface="+mn-ea"/>
              </a:rPr>
              <a:t>1</a:t>
            </a:r>
            <a:r>
              <a:rPr lang="zh-CN" altLang="en-US" sz="1600" b="1" dirty="0" smtClean="0">
                <a:latin typeface="+mn-ea"/>
              </a:rPr>
              <a:t>号楼</a:t>
            </a:r>
            <a:r>
              <a:rPr lang="en-US" sz="1600" b="1" dirty="0" smtClean="0">
                <a:latin typeface="+mn-ea"/>
              </a:rPr>
              <a:t>316</a:t>
            </a:r>
            <a:r>
              <a:rPr lang="zh-CN" altLang="en-US" sz="1600" b="1" dirty="0" smtClean="0">
                <a:latin typeface="+mn-ea"/>
              </a:rPr>
              <a:t>室，邮编：</a:t>
            </a:r>
            <a:r>
              <a:rPr lang="en-US" sz="1600" b="1" dirty="0" smtClean="0">
                <a:latin typeface="+mn-ea"/>
              </a:rPr>
              <a:t>200235</a:t>
            </a:r>
            <a:r>
              <a:rPr lang="zh-CN" altLang="en-US" sz="1600" b="1" dirty="0" smtClean="0">
                <a:latin typeface="+mn-ea"/>
              </a:rPr>
              <a:t>）</a:t>
            </a:r>
            <a:endParaRPr lang="zh-CN" altLang="en-US" sz="1600" b="1" dirty="0" smtClean="0">
              <a:latin typeface="+mn-ea"/>
            </a:endParaRPr>
          </a:p>
          <a:p>
            <a:pPr fontAlgn="auto">
              <a:lnSpc>
                <a:spcPct val="200000"/>
              </a:lnSpc>
              <a:spcBef>
                <a:spcPts val="0"/>
              </a:spcBef>
              <a:spcAft>
                <a:spcPts val="0"/>
              </a:spcAft>
              <a:defRPr/>
            </a:pPr>
            <a:r>
              <a:rPr lang="en-US" sz="1600" b="1" dirty="0" smtClean="0">
                <a:latin typeface="+mn-ea"/>
              </a:rPr>
              <a:t>       (4)</a:t>
            </a:r>
            <a:r>
              <a:rPr lang="zh-CN" altLang="en-US" sz="1600" b="1" dirty="0" smtClean="0">
                <a:latin typeface="+mn-ea"/>
              </a:rPr>
              <a:t>上海市学生事务中心（上海市学生资助管理中心）对学校提交的书面材料进行审核后，按规定将资金拨付各高校。</a:t>
            </a: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565150" y="1023938"/>
            <a:ext cx="7923213" cy="2492990"/>
          </a:xfrm>
          <a:prstGeom prst="rect">
            <a:avLst/>
          </a:prstGeom>
          <a:noFill/>
          <a:ln w="9525">
            <a:noFill/>
            <a:miter lim="800000"/>
          </a:ln>
        </p:spPr>
        <p:txBody>
          <a:bodyPr>
            <a:spAutoFit/>
          </a:bodyPr>
          <a:lstStyle/>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endParaRPr lang="en-US" altLang="zh-CN" sz="1600" dirty="0" smtClean="0">
              <a:solidFill>
                <a:srgbClr val="FF0000"/>
              </a:solidFill>
              <a:latin typeface="黑体" panose="02010609060101010101" charset="-122"/>
              <a:ea typeface="黑体" panose="02010609060101010101" charset="-122"/>
            </a:endParaRPr>
          </a:p>
          <a:p>
            <a:pPr indent="355600" algn="ctr"/>
            <a:r>
              <a:rPr lang="en-US" altLang="zh-CN" sz="2800" b="1" dirty="0" smtClean="0">
                <a:latin typeface="微软雅黑" panose="020B0503020204020204" pitchFamily="34" charset="-122"/>
              </a:rPr>
              <a:t>14.</a:t>
            </a:r>
            <a:r>
              <a:rPr lang="zh-CN" altLang="en-US" sz="2800" b="1" dirty="0" smtClean="0">
                <a:latin typeface="微软雅黑" panose="020B0503020204020204" pitchFamily="34" charset="-122"/>
              </a:rPr>
              <a:t>需要注意的问题</a:t>
            </a:r>
            <a:r>
              <a:rPr lang="en-US" altLang="zh-CN" sz="2800" b="1" dirty="0" smtClean="0">
                <a:latin typeface="微软雅黑" panose="020B0503020204020204" pitchFamily="34" charset="-122"/>
              </a:rPr>
              <a:t> </a:t>
            </a:r>
            <a:endParaRPr lang="en-US" altLang="zh-CN" sz="2800" b="1" dirty="0" smtClean="0">
              <a:latin typeface="微软雅黑" panose="020B0503020204020204" pitchFamily="34" charset="-122"/>
            </a:endParaRPr>
          </a:p>
          <a:p>
            <a:pPr>
              <a:lnSpc>
                <a:spcPct val="150000"/>
              </a:lnSpc>
            </a:pPr>
            <a:r>
              <a:rPr lang="zh-CN" altLang="zh-CN" sz="1600" b="1" dirty="0" smtClean="0">
                <a:sym typeface="微软雅黑" panose="020B0503020204020204" pitchFamily="34" charset="-122"/>
              </a:rPr>
              <a:t>     </a:t>
            </a:r>
            <a:endParaRPr lang="zh-CN" altLang="zh-CN" sz="1600" b="1" dirty="0">
              <a:latin typeface="方正正中黑简体" charset="-122"/>
              <a:ea typeface="方正正中黑简体" charset="-122"/>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113" y="296863"/>
            <a:ext cx="8674100" cy="600075"/>
            <a:chOff x="776" y="478"/>
            <a:chExt cx="1350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6" name="文本框 5"/>
            <p:cNvSpPr txBox="1">
              <a:spLocks noChangeArrowheads="1"/>
            </p:cNvSpPr>
            <p:nvPr/>
          </p:nvSpPr>
          <p:spPr bwMode="auto">
            <a:xfrm>
              <a:off x="1449" y="588"/>
              <a:ext cx="12830"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sym typeface="微软雅黑" panose="020B0503020204020204" pitchFamily="34"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48"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2" name="文本框 28"/>
          <p:cNvSpPr txBox="1">
            <a:spLocks noChangeArrowheads="1"/>
          </p:cNvSpPr>
          <p:nvPr/>
        </p:nvSpPr>
        <p:spPr bwMode="auto">
          <a:xfrm>
            <a:off x="565150" y="1023938"/>
            <a:ext cx="7923213" cy="2677656"/>
          </a:xfrm>
          <a:prstGeom prst="rect">
            <a:avLst/>
          </a:prstGeom>
          <a:noFill/>
          <a:ln w="9525">
            <a:noFill/>
            <a:miter lim="800000"/>
          </a:ln>
        </p:spPr>
        <p:txBody>
          <a:bodyPr>
            <a:spAutoFit/>
          </a:bodyPr>
          <a:lstStyle/>
          <a:p>
            <a:pPr>
              <a:lnSpc>
                <a:spcPct val="150000"/>
              </a:lnSpc>
            </a:pPr>
            <a:r>
              <a:rPr lang="zh-CN" altLang="en-US" sz="1600" b="1" dirty="0" smtClean="0">
                <a:latin typeface="方正正中黑简体" charset="-122"/>
                <a:ea typeface="方正正中黑简体" charset="-122"/>
              </a:rPr>
              <a:t>政策简述</a:t>
            </a:r>
            <a:endParaRPr lang="en-US" altLang="zh-CN" sz="1600" b="1" dirty="0" smtClean="0">
              <a:latin typeface="方正正中黑简体" charset="-122"/>
              <a:ea typeface="方正正中黑简体" charset="-122"/>
            </a:endParaRPr>
          </a:p>
          <a:p>
            <a:pPr indent="457200">
              <a:lnSpc>
                <a:spcPct val="150000"/>
              </a:lnSpc>
            </a:pPr>
            <a:endParaRPr lang="en-US" altLang="zh-CN" sz="1600" b="1" dirty="0" smtClean="0">
              <a:solidFill>
                <a:srgbClr val="FF0000"/>
              </a:solidFill>
              <a:latin typeface="方正正中黑简体" charset="-122"/>
              <a:ea typeface="方正正中黑简体" charset="-122"/>
            </a:endParaRPr>
          </a:p>
          <a:p>
            <a:pPr indent="457200">
              <a:lnSpc>
                <a:spcPct val="150000"/>
              </a:lnSpc>
            </a:pPr>
            <a:r>
              <a:rPr lang="en-US" altLang="zh-CN" sz="1600" b="1" dirty="0" smtClean="0">
                <a:solidFill>
                  <a:srgbClr val="FF0000"/>
                </a:solidFill>
                <a:latin typeface="方正正中黑简体" charset="-122"/>
                <a:ea typeface="方正正中黑简体" charset="-122"/>
              </a:rPr>
              <a:t>《</a:t>
            </a:r>
            <a:r>
              <a:rPr lang="zh-CN" altLang="en-US" sz="1600" b="1" dirty="0" smtClean="0">
                <a:solidFill>
                  <a:srgbClr val="FF0000"/>
                </a:solidFill>
                <a:latin typeface="方正正中黑简体" charset="-122"/>
                <a:ea typeface="方正正中黑简体" charset="-122"/>
              </a:rPr>
              <a:t>上海市普通高等学校学生资助资金管理实施办法</a:t>
            </a:r>
            <a:r>
              <a:rPr lang="en-US" altLang="zh-CN" sz="1600" b="1" dirty="0" smtClean="0">
                <a:solidFill>
                  <a:srgbClr val="FF0000"/>
                </a:solidFill>
                <a:latin typeface="方正正中黑简体" charset="-122"/>
                <a:ea typeface="方正正中黑简体" charset="-122"/>
              </a:rPr>
              <a:t>》 </a:t>
            </a:r>
            <a:r>
              <a:rPr lang="zh-CN" altLang="en-US" sz="1600" b="1" dirty="0" smtClean="0">
                <a:solidFill>
                  <a:srgbClr val="FF0000"/>
                </a:solidFill>
                <a:latin typeface="方正正中黑简体" charset="-122"/>
                <a:ea typeface="方正正中黑简体" charset="-122"/>
              </a:rPr>
              <a:t>（沪教委规</a:t>
            </a:r>
            <a:r>
              <a:rPr lang="en-US" altLang="zh-CN" sz="1600" b="1" dirty="0" smtClean="0">
                <a:solidFill>
                  <a:srgbClr val="FF0000"/>
                </a:solidFill>
                <a:latin typeface="方正正中黑简体" charset="-122"/>
                <a:ea typeface="方正正中黑简体" charset="-122"/>
              </a:rPr>
              <a:t>﹝2020﹞2</a:t>
            </a:r>
            <a:r>
              <a:rPr lang="zh-CN" altLang="en-US" sz="1600" b="1" dirty="0" smtClean="0">
                <a:solidFill>
                  <a:srgbClr val="FF0000"/>
                </a:solidFill>
                <a:latin typeface="方正正中黑简体" charset="-122"/>
                <a:ea typeface="方正正中黑简体" charset="-122"/>
              </a:rPr>
              <a:t>号）</a:t>
            </a:r>
            <a:r>
              <a:rPr lang="en-US" altLang="zh-CN" sz="1600" b="1" dirty="0" smtClean="0">
                <a:latin typeface="方正正中黑简体" charset="-122"/>
                <a:ea typeface="方正正中黑简体" charset="-122"/>
              </a:rPr>
              <a:t> </a:t>
            </a:r>
            <a:r>
              <a:rPr lang="zh-CN" altLang="en-US" sz="1600" b="1" dirty="0" smtClean="0">
                <a:latin typeface="方正正中黑简体" charset="-122"/>
                <a:ea typeface="方正正中黑简体" charset="-122"/>
              </a:rPr>
              <a:t>第十章  基层就业学费补偿国家助学贷款代偿</a:t>
            </a:r>
            <a:endParaRPr lang="en-US" altLang="zh-CN" sz="1600" b="1" dirty="0" smtClean="0">
              <a:latin typeface="方正正中黑简体" charset="-122"/>
              <a:ea typeface="方正正中黑简体" charset="-122"/>
            </a:endParaRPr>
          </a:p>
          <a:p>
            <a:pPr indent="457200">
              <a:lnSpc>
                <a:spcPct val="150000"/>
              </a:lnSpc>
            </a:pPr>
            <a:r>
              <a:rPr lang="en-US" altLang="zh-CN" sz="1600" b="1" dirty="0" smtClean="0">
                <a:solidFill>
                  <a:srgbClr val="FF0000"/>
                </a:solidFill>
                <a:latin typeface="方正正中黑简体" charset="-122"/>
                <a:ea typeface="方正正中黑简体" charset="-122"/>
              </a:rPr>
              <a:t>   </a:t>
            </a:r>
            <a:r>
              <a:rPr lang="zh-CN" altLang="en-US" sz="1600" b="1" dirty="0" smtClean="0">
                <a:solidFill>
                  <a:srgbClr val="FF0000"/>
                </a:solidFill>
                <a:latin typeface="方正正中黑简体" charset="-122"/>
                <a:ea typeface="方正正中黑简体" charset="-122"/>
              </a:rPr>
              <a:t>注：本办法自</a:t>
            </a:r>
            <a:r>
              <a:rPr lang="en-US" altLang="zh-CN" sz="1600" b="1" dirty="0" smtClean="0">
                <a:solidFill>
                  <a:srgbClr val="FF0000"/>
                </a:solidFill>
                <a:latin typeface="方正正中黑简体" charset="-122"/>
                <a:ea typeface="方正正中黑简体" charset="-122"/>
              </a:rPr>
              <a:t>2020</a:t>
            </a:r>
            <a:r>
              <a:rPr lang="zh-CN" altLang="en-US" sz="1600" b="1" dirty="0" smtClean="0">
                <a:solidFill>
                  <a:srgbClr val="FF0000"/>
                </a:solidFill>
                <a:latin typeface="方正正中黑简体" charset="-122"/>
                <a:ea typeface="方正正中黑简体" charset="-122"/>
              </a:rPr>
              <a:t>年</a:t>
            </a:r>
            <a:r>
              <a:rPr lang="en-US" altLang="zh-CN" sz="1600" b="1" dirty="0" smtClean="0">
                <a:solidFill>
                  <a:srgbClr val="FF0000"/>
                </a:solidFill>
                <a:latin typeface="方正正中黑简体" charset="-122"/>
                <a:ea typeface="方正正中黑简体" charset="-122"/>
              </a:rPr>
              <a:t>3</a:t>
            </a:r>
            <a:r>
              <a:rPr lang="zh-CN" altLang="en-US" sz="1600" b="1" dirty="0" smtClean="0">
                <a:solidFill>
                  <a:srgbClr val="FF0000"/>
                </a:solidFill>
                <a:latin typeface="方正正中黑简体" charset="-122"/>
                <a:ea typeface="方正正中黑简体" charset="-122"/>
              </a:rPr>
              <a:t>月</a:t>
            </a:r>
            <a:r>
              <a:rPr lang="en-US" altLang="zh-CN" sz="1600" b="1" dirty="0" smtClean="0">
                <a:solidFill>
                  <a:srgbClr val="FF0000"/>
                </a:solidFill>
                <a:latin typeface="方正正中黑简体" charset="-122"/>
                <a:ea typeface="方正正中黑简体" charset="-122"/>
              </a:rPr>
              <a:t>15</a:t>
            </a:r>
            <a:r>
              <a:rPr lang="zh-CN" altLang="en-US" sz="1600" b="1" dirty="0" smtClean="0">
                <a:solidFill>
                  <a:srgbClr val="FF0000"/>
                </a:solidFill>
                <a:latin typeface="方正正中黑简体" charset="-122"/>
                <a:ea typeface="方正正中黑简体" charset="-122"/>
              </a:rPr>
              <a:t>日起执行，有效期</a:t>
            </a:r>
            <a:r>
              <a:rPr lang="en-US" altLang="zh-CN" sz="1600" b="1" dirty="0" smtClean="0">
                <a:solidFill>
                  <a:srgbClr val="FF0000"/>
                </a:solidFill>
                <a:latin typeface="方正正中黑简体" charset="-122"/>
                <a:ea typeface="方正正中黑简体" charset="-122"/>
              </a:rPr>
              <a:t>10</a:t>
            </a:r>
            <a:r>
              <a:rPr lang="zh-CN" altLang="en-US" sz="1600" b="1" dirty="0" smtClean="0">
                <a:solidFill>
                  <a:srgbClr val="FF0000"/>
                </a:solidFill>
                <a:latin typeface="方正正中黑简体" charset="-122"/>
                <a:ea typeface="方正正中黑简体" charset="-122"/>
              </a:rPr>
              <a:t>年。</a:t>
            </a:r>
            <a:endParaRPr lang="zh-CN" altLang="en-US" sz="1600" b="1" dirty="0">
              <a:solidFill>
                <a:srgbClr val="FF0000"/>
              </a:solidFill>
              <a:latin typeface="方正正中黑简体" charset="-122"/>
              <a:ea typeface="方正正中黑简体" charset="-122"/>
            </a:endParaRPr>
          </a:p>
          <a:p>
            <a:pPr>
              <a:lnSpc>
                <a:spcPct val="150000"/>
              </a:lnSpc>
            </a:pPr>
            <a:endParaRPr lang="en-US" altLang="zh-CN" sz="1600" b="1" dirty="0" smtClean="0">
              <a:latin typeface="方正正中黑简体" charset="-122"/>
              <a:ea typeface="方正正中黑简体" charset="-122"/>
              <a:sym typeface="微软雅黑" panose="020B0503020204020204" pitchFamily="34" charset="-122"/>
            </a:endParaRPr>
          </a:p>
          <a:p>
            <a:pPr indent="457200">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224288" y="1023938"/>
            <a:ext cx="8445260" cy="3785652"/>
          </a:xfrm>
          <a:prstGeom prst="rect">
            <a:avLst/>
          </a:prstGeom>
          <a:noFill/>
          <a:ln w="9525">
            <a:noFill/>
            <a:miter lim="800000"/>
          </a:ln>
        </p:spPr>
        <p:txBody>
          <a:bodyPr wrap="square">
            <a:spAutoFit/>
          </a:bodyPr>
          <a:lstStyle/>
          <a:p>
            <a:pPr indent="355600">
              <a:lnSpc>
                <a:spcPct val="150000"/>
              </a:lnSpc>
            </a:pPr>
            <a:r>
              <a:rPr lang="en-US" altLang="zh-CN" sz="1600" b="1" dirty="0" smtClean="0">
                <a:latin typeface="+mn-ea"/>
                <a:ea typeface="+mn-ea"/>
                <a:cs typeface="宋体" panose="02010600030101010101" pitchFamily="2" charset="-122"/>
              </a:rPr>
              <a:t> (1)</a:t>
            </a:r>
            <a:r>
              <a:rPr lang="zh-CN" altLang="en-US" sz="1600" b="1" dirty="0" smtClean="0">
                <a:latin typeface="+mn-ea"/>
                <a:ea typeface="+mn-ea"/>
                <a:cs typeface="宋体" panose="02010600030101010101" pitchFamily="2" charset="-122"/>
              </a:rPr>
              <a:t>高校毕业生是指市属普通高等学校中的</a:t>
            </a:r>
            <a:r>
              <a:rPr lang="zh-CN" altLang="en-US" sz="1600" b="1" dirty="0" smtClean="0">
                <a:solidFill>
                  <a:srgbClr val="C00000"/>
                </a:solidFill>
                <a:latin typeface="+mn-ea"/>
                <a:ea typeface="+mn-ea"/>
                <a:cs typeface="宋体" panose="02010600030101010101" pitchFamily="2" charset="-122"/>
              </a:rPr>
              <a:t>全日制</a:t>
            </a:r>
            <a:r>
              <a:rPr lang="zh-CN" altLang="en-US" sz="1600" b="1" dirty="0" smtClean="0">
                <a:latin typeface="+mn-ea"/>
                <a:ea typeface="+mn-ea"/>
                <a:cs typeface="宋体" panose="02010600030101010101" pitchFamily="2" charset="-122"/>
              </a:rPr>
              <a:t>本专科生（含高职）、研究生、第二学士学位</a:t>
            </a:r>
            <a:r>
              <a:rPr lang="zh-CN" altLang="en-US" sz="1600" b="1" dirty="0" smtClean="0">
                <a:solidFill>
                  <a:srgbClr val="C00000"/>
                </a:solidFill>
                <a:latin typeface="+mn-ea"/>
                <a:ea typeface="+mn-ea"/>
                <a:cs typeface="宋体" panose="02010600030101010101" pitchFamily="2" charset="-122"/>
              </a:rPr>
              <a:t>应届</a:t>
            </a:r>
            <a:r>
              <a:rPr lang="zh-CN" altLang="en-US" sz="1600" b="1" dirty="0" smtClean="0">
                <a:latin typeface="+mn-ea"/>
                <a:ea typeface="+mn-ea"/>
                <a:cs typeface="宋体" panose="02010600030101010101" pitchFamily="2" charset="-122"/>
              </a:rPr>
              <a:t>毕业生。</a:t>
            </a:r>
            <a:endParaRPr lang="en-US" altLang="zh-CN" sz="1600" b="1" dirty="0" smtClean="0">
              <a:latin typeface="+mn-ea"/>
              <a:ea typeface="+mn-ea"/>
              <a:cs typeface="宋体" panose="02010600030101010101" pitchFamily="2" charset="-122"/>
            </a:endParaRPr>
          </a:p>
          <a:p>
            <a:pPr indent="355600">
              <a:lnSpc>
                <a:spcPct val="150000"/>
              </a:lnSpc>
            </a:pPr>
            <a:r>
              <a:rPr lang="en-US" altLang="zh-CN" sz="1600" b="1" dirty="0" smtClean="0">
                <a:latin typeface="+mn-ea"/>
                <a:ea typeface="+mn-ea"/>
                <a:cs typeface="宋体" panose="02010600030101010101" pitchFamily="2" charset="-122"/>
              </a:rPr>
              <a:t> (2)</a:t>
            </a:r>
            <a:r>
              <a:rPr lang="zh-CN" altLang="en-US" sz="1600" b="1" dirty="0" smtClean="0">
                <a:solidFill>
                  <a:srgbClr val="C00000"/>
                </a:solidFill>
                <a:latin typeface="+mn-ea"/>
                <a:ea typeface="+mn-ea"/>
                <a:cs typeface="宋体" panose="02010600030101010101" pitchFamily="2" charset="-122"/>
              </a:rPr>
              <a:t>定向、委培</a:t>
            </a:r>
            <a:r>
              <a:rPr lang="zh-CN" altLang="en-US" sz="1600" b="1" dirty="0" smtClean="0">
                <a:latin typeface="+mn-ea"/>
                <a:ea typeface="+mn-ea"/>
                <a:cs typeface="宋体" panose="02010600030101010101" pitchFamily="2" charset="-122"/>
              </a:rPr>
              <a:t>以及在校学习期间</a:t>
            </a:r>
            <a:r>
              <a:rPr lang="zh-CN" altLang="en-US" sz="1600" b="1" dirty="0" smtClean="0">
                <a:solidFill>
                  <a:srgbClr val="C00000"/>
                </a:solidFill>
                <a:latin typeface="+mn-ea"/>
                <a:ea typeface="+mn-ea"/>
                <a:cs typeface="宋体" panose="02010600030101010101" pitchFamily="2" charset="-122"/>
              </a:rPr>
              <a:t>已享受免除学费政策</a:t>
            </a:r>
            <a:r>
              <a:rPr lang="en-US" altLang="zh-CN" sz="1600" b="1" dirty="0" smtClean="0">
                <a:solidFill>
                  <a:srgbClr val="C00000"/>
                </a:solidFill>
                <a:latin typeface="+mn-ea"/>
                <a:cs typeface="宋体" panose="02010600030101010101" pitchFamily="2" charset="-122"/>
              </a:rPr>
              <a:t>（</a:t>
            </a:r>
            <a:r>
              <a:rPr lang="zh-CN" altLang="en-US" sz="1600" b="1" dirty="0" smtClean="0">
                <a:solidFill>
                  <a:srgbClr val="C00000"/>
                </a:solidFill>
                <a:latin typeface="+mn-ea"/>
                <a:cs typeface="宋体" panose="02010600030101010101" pitchFamily="2" charset="-122"/>
              </a:rPr>
              <a:t>如学校已减免学费、服兵役资助）</a:t>
            </a:r>
            <a:r>
              <a:rPr lang="zh-CN" altLang="en-US" sz="1600" b="1" dirty="0" smtClean="0">
                <a:latin typeface="+mn-ea"/>
                <a:ea typeface="+mn-ea"/>
                <a:cs typeface="宋体" panose="02010600030101010101" pitchFamily="2" charset="-122"/>
              </a:rPr>
              <a:t>的学生除外。</a:t>
            </a:r>
            <a:endParaRPr lang="en-US" altLang="zh-CN" sz="1600" b="1" dirty="0" smtClean="0">
              <a:latin typeface="+mn-ea"/>
              <a:ea typeface="+mn-ea"/>
              <a:cs typeface="宋体" panose="02010600030101010101" pitchFamily="2" charset="-122"/>
            </a:endParaRPr>
          </a:p>
          <a:p>
            <a:pPr indent="355600">
              <a:lnSpc>
                <a:spcPct val="150000"/>
              </a:lnSpc>
            </a:pPr>
            <a:r>
              <a:rPr lang="en-US" altLang="zh-CN" sz="1600" b="1" dirty="0" smtClean="0">
                <a:latin typeface="+mn-ea"/>
                <a:ea typeface="+mn-ea"/>
                <a:cs typeface="宋体" panose="02010600030101010101" pitchFamily="2" charset="-122"/>
              </a:rPr>
              <a:t> (3)</a:t>
            </a:r>
            <a:r>
              <a:rPr lang="zh-CN" altLang="en-US" sz="1600" b="1" dirty="0" smtClean="0">
                <a:latin typeface="+mn-ea"/>
                <a:ea typeface="+mn-ea"/>
                <a:cs typeface="宋体" panose="02010600030101010101" pitchFamily="2" charset="-122"/>
              </a:rPr>
              <a:t>本政策仅对高校毕业生的</a:t>
            </a:r>
            <a:r>
              <a:rPr lang="zh-CN" altLang="en-US" sz="1600" b="1" dirty="0" smtClean="0">
                <a:solidFill>
                  <a:srgbClr val="C00000"/>
                </a:solidFill>
                <a:latin typeface="+mn-ea"/>
                <a:ea typeface="+mn-ea"/>
                <a:cs typeface="宋体" panose="02010600030101010101" pitchFamily="2" charset="-122"/>
              </a:rPr>
              <a:t>最后学历阶段</a:t>
            </a:r>
            <a:r>
              <a:rPr lang="zh-CN" altLang="en-US" sz="1600" b="1" dirty="0" smtClean="0">
                <a:latin typeface="+mn-ea"/>
                <a:ea typeface="+mn-ea"/>
                <a:cs typeface="宋体" panose="02010600030101010101" pitchFamily="2" charset="-122"/>
              </a:rPr>
              <a:t>给予补代偿。</a:t>
            </a:r>
            <a:endParaRPr lang="en-US" altLang="zh-CN" sz="1600" b="1" dirty="0" smtClean="0">
              <a:latin typeface="+mn-ea"/>
              <a:ea typeface="+mn-ea"/>
              <a:cs typeface="宋体" panose="02010600030101010101" pitchFamily="2" charset="-122"/>
            </a:endParaRPr>
          </a:p>
          <a:p>
            <a:pPr indent="355600">
              <a:lnSpc>
                <a:spcPct val="150000"/>
              </a:lnSpc>
            </a:pPr>
            <a:r>
              <a:rPr lang="en-US" altLang="zh-CN" sz="1600" b="1" dirty="0" smtClean="0">
                <a:latin typeface="+mn-ea"/>
                <a:ea typeface="+mn-ea"/>
                <a:cs typeface="宋体" panose="02010600030101010101" pitchFamily="2" charset="-122"/>
              </a:rPr>
              <a:t> (4)</a:t>
            </a:r>
            <a:r>
              <a:rPr lang="zh-CN" altLang="en-US" sz="1600" b="1" dirty="0" smtClean="0">
                <a:latin typeface="+mn-ea"/>
                <a:ea typeface="+mn-ea"/>
                <a:cs typeface="宋体" panose="02010600030101010101" pitchFamily="2" charset="-122"/>
              </a:rPr>
              <a:t>二次定岗学生需交</a:t>
            </a:r>
            <a:r>
              <a:rPr lang="zh-CN" altLang="en-US" sz="1600" b="1" dirty="0" smtClean="0">
                <a:solidFill>
                  <a:srgbClr val="C00000"/>
                </a:solidFill>
                <a:latin typeface="+mn-ea"/>
                <a:ea typeface="+mn-ea"/>
                <a:cs typeface="宋体" panose="02010600030101010101" pitchFamily="2" charset="-122"/>
              </a:rPr>
              <a:t>二次就业分配证明</a:t>
            </a:r>
            <a:r>
              <a:rPr lang="zh-CN" altLang="zh-CN" sz="1600" b="1" dirty="0" smtClean="0">
                <a:latin typeface="+mn-ea"/>
                <a:ea typeface="+mn-ea"/>
                <a:cs typeface="宋体" panose="02010600030101010101" pitchFamily="2" charset="-122"/>
              </a:rPr>
              <a:t>。</a:t>
            </a:r>
            <a:endParaRPr lang="en-US" altLang="zh-CN" sz="1600" b="1" dirty="0" smtClean="0">
              <a:latin typeface="+mn-ea"/>
              <a:ea typeface="+mn-ea"/>
              <a:cs typeface="宋体" panose="02010600030101010101" pitchFamily="2" charset="-122"/>
            </a:endParaRPr>
          </a:p>
          <a:p>
            <a:pPr indent="355600">
              <a:lnSpc>
                <a:spcPct val="150000"/>
              </a:lnSpc>
            </a:pPr>
            <a:r>
              <a:rPr lang="en-US" altLang="zh-CN" sz="1600" b="1" dirty="0" smtClean="0">
                <a:latin typeface="+mn-ea"/>
                <a:ea typeface="+mn-ea"/>
                <a:cs typeface="宋体" panose="02010600030101010101" pitchFamily="2" charset="-122"/>
              </a:rPr>
              <a:t> (5)</a:t>
            </a:r>
            <a:r>
              <a:rPr lang="zh-CN" altLang="en-US" sz="1600" b="1" dirty="0" smtClean="0">
                <a:latin typeface="+mn-ea"/>
                <a:ea typeface="+mn-ea"/>
              </a:rPr>
              <a:t>就业协议（合同）签定日期限定于</a:t>
            </a:r>
            <a:r>
              <a:rPr lang="zh-CN" altLang="en-US" sz="1600" b="1" dirty="0" smtClean="0">
                <a:solidFill>
                  <a:srgbClr val="C00000"/>
                </a:solidFill>
                <a:latin typeface="+mn-ea"/>
                <a:ea typeface="+mn-ea"/>
              </a:rPr>
              <a:t>毕业当年</a:t>
            </a:r>
            <a:r>
              <a:rPr lang="en-US" altLang="zh-CN" sz="1600" b="1" dirty="0" smtClean="0">
                <a:solidFill>
                  <a:srgbClr val="C00000"/>
                </a:solidFill>
                <a:latin typeface="+mn-ea"/>
                <a:ea typeface="+mn-ea"/>
              </a:rPr>
              <a:t>12</a:t>
            </a:r>
            <a:r>
              <a:rPr lang="zh-CN" altLang="en-US" sz="1600" b="1" dirty="0" smtClean="0">
                <a:solidFill>
                  <a:srgbClr val="C00000"/>
                </a:solidFill>
                <a:latin typeface="+mn-ea"/>
                <a:ea typeface="+mn-ea"/>
              </a:rPr>
              <a:t>月底前</a:t>
            </a:r>
            <a:r>
              <a:rPr lang="zh-CN" altLang="en-US" sz="1600" b="1" dirty="0" smtClean="0">
                <a:latin typeface="+mn-ea"/>
                <a:ea typeface="+mn-ea"/>
              </a:rPr>
              <a:t>，算作应届毕业生。</a:t>
            </a:r>
            <a:endParaRPr lang="en-US" altLang="zh-CN" sz="1600" b="1" dirty="0" smtClean="0">
              <a:latin typeface="+mn-ea"/>
              <a:ea typeface="+mn-ea"/>
            </a:endParaRPr>
          </a:p>
          <a:p>
            <a:pPr indent="355600">
              <a:lnSpc>
                <a:spcPct val="150000"/>
              </a:lnSpc>
            </a:pPr>
            <a:r>
              <a:rPr lang="zh-CN" altLang="en-US" sz="1600" b="1" dirty="0" smtClean="0">
                <a:latin typeface="+mn-ea"/>
                <a:ea typeface="+mn-ea"/>
              </a:rPr>
              <a:t> </a:t>
            </a:r>
            <a:r>
              <a:rPr lang="en-US" altLang="zh-CN" sz="1600" b="1" dirty="0" smtClean="0">
                <a:latin typeface="+mn-ea"/>
                <a:ea typeface="+mn-ea"/>
              </a:rPr>
              <a:t>(6)</a:t>
            </a:r>
            <a:r>
              <a:rPr lang="zh-CN" altLang="en-US" sz="1600" b="1" dirty="0" smtClean="0">
                <a:latin typeface="+mn-ea"/>
                <a:ea typeface="+mn-ea"/>
              </a:rPr>
              <a:t>获得国家助学贷款的学生，毕业时正常签定还款协议，按期正常还款。书面委托学校代其办理还款事宜。已还清贷款的可以直接发给学生。</a:t>
            </a:r>
            <a:r>
              <a:rPr lang="zh-CN" altLang="zh-CN" sz="1600" b="1" dirty="0" smtClean="0">
                <a:latin typeface="+mn-ea"/>
                <a:ea typeface="+mn-ea"/>
                <a:sym typeface="微软雅黑" panose="020B0503020204020204" pitchFamily="34" charset="-122"/>
              </a:rPr>
              <a:t>     </a:t>
            </a:r>
            <a:endParaRPr lang="zh-CN" altLang="zh-CN" sz="1600" b="1" dirty="0">
              <a:latin typeface="+mn-ea"/>
              <a:ea typeface="+mn-ea"/>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224288" y="1023938"/>
            <a:ext cx="8445260" cy="3416320"/>
          </a:xfrm>
          <a:prstGeom prst="rect">
            <a:avLst/>
          </a:prstGeom>
          <a:noFill/>
          <a:ln w="9525">
            <a:noFill/>
            <a:miter lim="800000"/>
          </a:ln>
        </p:spPr>
        <p:txBody>
          <a:bodyPr wrap="square">
            <a:spAutoFit/>
          </a:bodyPr>
          <a:lstStyle/>
          <a:p>
            <a:pPr indent="355600">
              <a:lnSpc>
                <a:spcPct val="150000"/>
              </a:lnSpc>
              <a:defRPr/>
            </a:pPr>
            <a:r>
              <a:rPr lang="en-US" altLang="zh-CN" sz="1600" b="1" dirty="0" smtClean="0">
                <a:latin typeface="+mn-ea"/>
              </a:rPr>
              <a:t>(7)</a:t>
            </a:r>
            <a:r>
              <a:rPr lang="zh-CN" altLang="en-US" sz="1600" b="1" dirty="0" smtClean="0">
                <a:solidFill>
                  <a:srgbClr val="C00000"/>
                </a:solidFill>
                <a:latin typeface="+mn-ea"/>
              </a:rPr>
              <a:t>换工作：</a:t>
            </a:r>
            <a:endParaRPr lang="en-US" altLang="zh-CN" sz="1600" b="1" dirty="0" smtClean="0">
              <a:solidFill>
                <a:srgbClr val="C00000"/>
              </a:solidFill>
              <a:latin typeface="+mn-ea"/>
            </a:endParaRPr>
          </a:p>
          <a:p>
            <a:pPr indent="355600">
              <a:lnSpc>
                <a:spcPct val="150000"/>
              </a:lnSpc>
              <a:defRPr/>
            </a:pPr>
            <a:r>
              <a:rPr lang="en-US" altLang="zh-CN" sz="1600" b="1" dirty="0" smtClean="0">
                <a:solidFill>
                  <a:srgbClr val="C00000"/>
                </a:solidFill>
                <a:latin typeface="+mn-ea"/>
              </a:rPr>
              <a:t>    </a:t>
            </a:r>
            <a:r>
              <a:rPr lang="en-US" altLang="zh-CN" sz="1600" b="1" dirty="0" smtClean="0">
                <a:latin typeface="+mn-ea"/>
              </a:rPr>
              <a:t> ①</a:t>
            </a:r>
            <a:r>
              <a:rPr lang="zh-CN" altLang="en-US" sz="1600" b="1" dirty="0" smtClean="0">
                <a:latin typeface="+mn-ea"/>
              </a:rPr>
              <a:t>正常调动、提拔、换岗至非政策范围的工作地点：</a:t>
            </a:r>
            <a:endParaRPr lang="en-US" altLang="zh-CN" sz="1600" b="1" dirty="0" smtClean="0">
              <a:latin typeface="+mn-ea"/>
            </a:endParaRPr>
          </a:p>
          <a:p>
            <a:pPr indent="355600">
              <a:lnSpc>
                <a:spcPct val="150000"/>
              </a:lnSpc>
              <a:defRPr/>
            </a:pPr>
            <a:r>
              <a:rPr lang="en-US" altLang="zh-CN" sz="1600" b="1" dirty="0" smtClean="0">
                <a:solidFill>
                  <a:srgbClr val="C00000"/>
                </a:solidFill>
                <a:latin typeface="+mn-ea"/>
              </a:rPr>
              <a:t>                   </a:t>
            </a:r>
            <a:r>
              <a:rPr lang="zh-CN" altLang="en-US" sz="1600" b="1" dirty="0" smtClean="0">
                <a:solidFill>
                  <a:srgbClr val="C00000"/>
                </a:solidFill>
                <a:latin typeface="+mn-ea"/>
              </a:rPr>
              <a:t>仍享受资助，正常申请拨款；</a:t>
            </a:r>
            <a:endParaRPr lang="en-US" altLang="zh-CN" sz="1600" b="1" dirty="0" smtClean="0">
              <a:solidFill>
                <a:srgbClr val="C00000"/>
              </a:solidFill>
              <a:latin typeface="+mn-ea"/>
            </a:endParaRPr>
          </a:p>
          <a:p>
            <a:pPr indent="355600">
              <a:lnSpc>
                <a:spcPct val="150000"/>
              </a:lnSpc>
              <a:defRPr/>
            </a:pPr>
            <a:r>
              <a:rPr lang="en-US" altLang="zh-CN" sz="1600" b="1" dirty="0" smtClean="0">
                <a:latin typeface="+mn-ea"/>
              </a:rPr>
              <a:t>     ② </a:t>
            </a:r>
            <a:r>
              <a:rPr lang="zh-CN" altLang="en-US" sz="1600" b="1" dirty="0" smtClean="0">
                <a:latin typeface="+mn-ea"/>
              </a:rPr>
              <a:t>自行换工作，工作地点仍在政策范围内：</a:t>
            </a:r>
            <a:endParaRPr lang="en-US" altLang="zh-CN" sz="1600" b="1" dirty="0" smtClean="0">
              <a:latin typeface="+mn-ea"/>
            </a:endParaRPr>
          </a:p>
          <a:p>
            <a:pPr indent="355600">
              <a:lnSpc>
                <a:spcPct val="150000"/>
              </a:lnSpc>
              <a:defRPr/>
            </a:pPr>
            <a:r>
              <a:rPr lang="zh-CN" altLang="en-US" sz="1600" b="1" dirty="0" smtClean="0">
                <a:solidFill>
                  <a:srgbClr val="C00000"/>
                </a:solidFill>
                <a:latin typeface="+mn-ea"/>
              </a:rPr>
              <a:t>                   仍享受资助，申请信息变更后，申请拨款；</a:t>
            </a:r>
            <a:endParaRPr lang="en-US" altLang="zh-CN" sz="1600" b="1" dirty="0" smtClean="0">
              <a:solidFill>
                <a:srgbClr val="C00000"/>
              </a:solidFill>
              <a:latin typeface="+mn-ea"/>
            </a:endParaRPr>
          </a:p>
          <a:p>
            <a:pPr indent="355600">
              <a:lnSpc>
                <a:spcPct val="150000"/>
              </a:lnSpc>
              <a:defRPr/>
            </a:pPr>
            <a:r>
              <a:rPr lang="en-US" altLang="zh-CN" sz="1600" b="1" dirty="0" smtClean="0">
                <a:latin typeface="+mn-ea"/>
              </a:rPr>
              <a:t>     ③ </a:t>
            </a:r>
            <a:r>
              <a:rPr lang="zh-CN" altLang="en-US" sz="1600" b="1" dirty="0" smtClean="0">
                <a:latin typeface="+mn-ea"/>
              </a:rPr>
              <a:t>自行换工作，工作地点在非政策范围内：</a:t>
            </a:r>
            <a:endParaRPr lang="en-US" altLang="zh-CN" sz="1600" b="1" dirty="0" smtClean="0">
              <a:latin typeface="+mn-ea"/>
            </a:endParaRPr>
          </a:p>
          <a:p>
            <a:pPr indent="355600">
              <a:lnSpc>
                <a:spcPct val="150000"/>
              </a:lnSpc>
              <a:defRPr/>
            </a:pPr>
            <a:r>
              <a:rPr lang="en-US" altLang="zh-CN" sz="1600" b="1" dirty="0" smtClean="0">
                <a:solidFill>
                  <a:srgbClr val="C00000"/>
                </a:solidFill>
                <a:latin typeface="+mn-ea"/>
              </a:rPr>
              <a:t>                 </a:t>
            </a:r>
            <a:r>
              <a:rPr lang="zh-CN" altLang="en-US" sz="1600" b="1" dirty="0" smtClean="0">
                <a:solidFill>
                  <a:srgbClr val="C00000"/>
                </a:solidFill>
                <a:latin typeface="+mn-ea"/>
              </a:rPr>
              <a:t>不可享受资助，申请取消资格。</a:t>
            </a:r>
            <a:endParaRPr lang="en-US" altLang="zh-CN" sz="1600" b="1" dirty="0" smtClean="0">
              <a:solidFill>
                <a:srgbClr val="C00000"/>
              </a:solidFill>
              <a:latin typeface="+mn-ea"/>
            </a:endParaRPr>
          </a:p>
          <a:p>
            <a:pPr indent="355600">
              <a:lnSpc>
                <a:spcPct val="150000"/>
              </a:lnSpc>
              <a:defRPr/>
            </a:pPr>
            <a:r>
              <a:rPr lang="zh-CN" altLang="en-US" sz="1600" b="1" dirty="0" smtClean="0">
                <a:latin typeface="+mn-ea"/>
              </a:rPr>
              <a:t>   对于取消补偿代偿资格的毕业生，高校应及时将有关情况报送市学生资助管理中心。</a:t>
            </a:r>
            <a:endParaRPr lang="zh-CN" altLang="en-US" sz="1600" b="1" dirty="0" smtClean="0">
              <a:latin typeface="+mn-ea"/>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224288" y="1023938"/>
            <a:ext cx="8445260" cy="3170099"/>
          </a:xfrm>
          <a:prstGeom prst="rect">
            <a:avLst/>
          </a:prstGeom>
          <a:noFill/>
          <a:ln w="9525">
            <a:noFill/>
            <a:miter lim="800000"/>
          </a:ln>
        </p:spPr>
        <p:txBody>
          <a:bodyPr wrap="square">
            <a:spAutoFit/>
          </a:bodyPr>
          <a:lstStyle/>
          <a:p>
            <a:pPr>
              <a:defRPr/>
            </a:pPr>
            <a:endParaRPr lang="en-US" altLang="zh-CN" sz="1600" b="1" dirty="0" smtClean="0">
              <a:latin typeface="+mn-ea"/>
              <a:ea typeface="+mn-ea"/>
            </a:endParaRPr>
          </a:p>
          <a:p>
            <a:pPr>
              <a:defRPr/>
            </a:pPr>
            <a:r>
              <a:rPr lang="en-US" altLang="zh-CN" sz="1600" b="1" dirty="0" smtClean="0">
                <a:latin typeface="+mn-ea"/>
                <a:ea typeface="+mn-ea"/>
              </a:rPr>
              <a:t>(8)</a:t>
            </a:r>
            <a:r>
              <a:rPr lang="zh-CN" altLang="en-US" sz="1600" b="1" dirty="0" smtClean="0">
                <a:latin typeface="+mn-ea"/>
              </a:rPr>
              <a:t>申请信息变更流程</a:t>
            </a:r>
            <a:endParaRPr lang="en-US" altLang="zh-CN" sz="1600" b="1" dirty="0" smtClean="0">
              <a:latin typeface="+mn-ea"/>
            </a:endParaRPr>
          </a:p>
          <a:p>
            <a:pPr>
              <a:lnSpc>
                <a:spcPct val="150000"/>
              </a:lnSpc>
              <a:defRPr/>
            </a:pPr>
            <a:r>
              <a:rPr lang="en-US" altLang="zh-CN" sz="1600" b="1" dirty="0" smtClean="0">
                <a:latin typeface="微软雅黑" panose="020B0503020204020204" pitchFamily="34" charset="-122"/>
              </a:rPr>
              <a:t>     ①</a:t>
            </a:r>
            <a:r>
              <a:rPr lang="zh-CN" altLang="en-US" sz="1600" b="1" dirty="0" smtClean="0">
                <a:latin typeface="微软雅黑" panose="020B0503020204020204" pitchFamily="34" charset="-122"/>
              </a:rPr>
              <a:t>学生本人提交书面申请，在系统中申请信息变更；</a:t>
            </a:r>
            <a:endParaRPr lang="en-US" altLang="zh-CN" sz="1600" b="1" dirty="0" smtClean="0">
              <a:latin typeface="微软雅黑" panose="020B0503020204020204" pitchFamily="34" charset="-122"/>
            </a:endParaRPr>
          </a:p>
          <a:p>
            <a:pPr>
              <a:lnSpc>
                <a:spcPct val="150000"/>
              </a:lnSpc>
              <a:defRPr/>
            </a:pPr>
            <a:r>
              <a:rPr lang="en-US" altLang="zh-CN" sz="1600" b="1" dirty="0" smtClean="0">
                <a:latin typeface="微软雅黑" panose="020B0503020204020204" pitchFamily="34" charset="-122"/>
              </a:rPr>
              <a:t>     ②</a:t>
            </a:r>
            <a:r>
              <a:rPr lang="zh-CN" altLang="en-US" sz="1600" b="1" dirty="0" smtClean="0">
                <a:latin typeface="微软雅黑" panose="020B0503020204020204" pitchFamily="34" charset="-122"/>
              </a:rPr>
              <a:t>新就业单位的就业协议、就业合同或其他入职证明，能清晰反映就业地点；</a:t>
            </a:r>
            <a:endParaRPr lang="en-US" altLang="zh-CN" sz="1600" b="1" dirty="0" smtClean="0">
              <a:latin typeface="微软雅黑" panose="020B0503020204020204" pitchFamily="34" charset="-122"/>
            </a:endParaRPr>
          </a:p>
          <a:p>
            <a:pPr>
              <a:lnSpc>
                <a:spcPct val="150000"/>
              </a:lnSpc>
              <a:defRPr/>
            </a:pPr>
            <a:r>
              <a:rPr lang="en-US" altLang="zh-CN" sz="1600" b="1" dirty="0" smtClean="0">
                <a:latin typeface="微软雅黑" panose="020B0503020204020204" pitchFamily="34" charset="-122"/>
              </a:rPr>
              <a:t>     ③</a:t>
            </a:r>
            <a:r>
              <a:rPr lang="zh-CN" altLang="en-US" sz="1600" b="1" dirty="0" smtClean="0">
                <a:latin typeface="微软雅黑" panose="020B0503020204020204" pitchFamily="34" charset="-122"/>
              </a:rPr>
              <a:t>学校审核信息变更网上申请与纸质申请材料，在书面申请上签署学校意见并盖章；</a:t>
            </a:r>
            <a:endParaRPr lang="en-US" altLang="zh-CN" sz="1600" b="1" dirty="0" smtClean="0">
              <a:latin typeface="微软雅黑" panose="020B0503020204020204" pitchFamily="34" charset="-122"/>
            </a:endParaRPr>
          </a:p>
          <a:p>
            <a:pPr>
              <a:lnSpc>
                <a:spcPct val="150000"/>
              </a:lnSpc>
              <a:defRPr/>
            </a:pPr>
            <a:r>
              <a:rPr lang="en-US" altLang="zh-CN" sz="1600" b="1" dirty="0" smtClean="0">
                <a:latin typeface="微软雅黑" panose="020B0503020204020204" pitchFamily="34" charset="-122"/>
              </a:rPr>
              <a:t>     ④</a:t>
            </a:r>
            <a:r>
              <a:rPr lang="zh-CN" altLang="en-US" sz="1600" b="1" dirty="0" smtClean="0">
                <a:latin typeface="微软雅黑" panose="020B0503020204020204" pitchFamily="34" charset="-122"/>
              </a:rPr>
              <a:t>上海市学生事务中心对网上与纸质材料进行审核后，调整网上信息后，学生可以继续在网上申请拨款。</a:t>
            </a:r>
            <a:endParaRPr lang="zh-CN" altLang="en-US" sz="1600" dirty="0" smtClean="0">
              <a:latin typeface="微软雅黑" panose="020B0503020204020204" pitchFamily="34" charset="-122"/>
            </a:endParaRPr>
          </a:p>
          <a:p>
            <a:pPr indent="355600">
              <a:lnSpc>
                <a:spcPct val="150000"/>
              </a:lnSpc>
              <a:defRPr/>
            </a:pPr>
            <a:endParaRPr lang="en-US" altLang="zh-CN" sz="1600" b="1" dirty="0" smtClean="0">
              <a:latin typeface="+mn-ea"/>
              <a:ea typeface="+mn-ea"/>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224288" y="1023938"/>
            <a:ext cx="8445260" cy="2800767"/>
          </a:xfrm>
          <a:prstGeom prst="rect">
            <a:avLst/>
          </a:prstGeom>
          <a:noFill/>
          <a:ln w="9525">
            <a:noFill/>
            <a:miter lim="800000"/>
          </a:ln>
        </p:spPr>
        <p:txBody>
          <a:bodyPr wrap="square">
            <a:spAutoFit/>
          </a:bodyPr>
          <a:lstStyle/>
          <a:p>
            <a:pPr>
              <a:defRPr/>
            </a:pPr>
            <a:endParaRPr lang="en-US" altLang="zh-CN" sz="1600" b="1" dirty="0" smtClean="0">
              <a:latin typeface="+mn-ea"/>
              <a:ea typeface="+mn-ea"/>
            </a:endParaRPr>
          </a:p>
          <a:p>
            <a:pPr>
              <a:defRPr/>
            </a:pPr>
            <a:r>
              <a:rPr lang="en-US" altLang="zh-CN" sz="1600" b="1" dirty="0" smtClean="0">
                <a:latin typeface="+mn-ea"/>
                <a:ea typeface="+mn-ea"/>
              </a:rPr>
              <a:t>(9)</a:t>
            </a:r>
            <a:r>
              <a:rPr lang="zh-CN" altLang="en-US" sz="1600" b="1" dirty="0" smtClean="0">
                <a:latin typeface="+mn-ea"/>
              </a:rPr>
              <a:t>申请取消资格流程</a:t>
            </a:r>
            <a:endParaRPr lang="en-US" altLang="zh-CN" sz="1600" b="1" dirty="0" smtClean="0">
              <a:latin typeface="+mn-ea"/>
            </a:endParaRPr>
          </a:p>
          <a:p>
            <a:pPr>
              <a:lnSpc>
                <a:spcPct val="150000"/>
              </a:lnSpc>
              <a:defRPr/>
            </a:pPr>
            <a:r>
              <a:rPr lang="en-US" altLang="zh-CN" sz="1600" b="1" dirty="0" smtClean="0">
                <a:latin typeface="微软雅黑" panose="020B0503020204020204" pitchFamily="34" charset="-122"/>
              </a:rPr>
              <a:t>     ①</a:t>
            </a:r>
            <a:r>
              <a:rPr lang="zh-CN" altLang="en-US" sz="1600" b="1" dirty="0" smtClean="0">
                <a:latin typeface="+mn-ea"/>
              </a:rPr>
              <a:t>学生本人提交书面申请，在系统中申请取消资格；</a:t>
            </a:r>
            <a:endParaRPr lang="en-US" altLang="zh-CN" sz="1600" b="1" dirty="0" smtClean="0">
              <a:latin typeface="微软雅黑" panose="020B0503020204020204" pitchFamily="34" charset="-122"/>
            </a:endParaRPr>
          </a:p>
          <a:p>
            <a:pPr>
              <a:lnSpc>
                <a:spcPct val="150000"/>
              </a:lnSpc>
              <a:defRPr/>
            </a:pPr>
            <a:r>
              <a:rPr lang="en-US" altLang="zh-CN" sz="1600" b="1" dirty="0" smtClean="0">
                <a:latin typeface="微软雅黑" panose="020B0503020204020204" pitchFamily="34" charset="-122"/>
              </a:rPr>
              <a:t>     ②</a:t>
            </a:r>
            <a:r>
              <a:rPr lang="zh-CN" altLang="en-US" sz="1600" b="1" dirty="0" smtClean="0">
                <a:latin typeface="+mn-ea"/>
              </a:rPr>
              <a:t>学校审核取消资格网上申请与纸质材料，在书面申请上签署学校意见并盖章；</a:t>
            </a:r>
            <a:endParaRPr lang="en-US" altLang="zh-CN" sz="1600" b="1" dirty="0" smtClean="0">
              <a:latin typeface="微软雅黑" panose="020B0503020204020204" pitchFamily="34" charset="-122"/>
            </a:endParaRPr>
          </a:p>
          <a:p>
            <a:pPr>
              <a:lnSpc>
                <a:spcPct val="150000"/>
              </a:lnSpc>
              <a:defRPr/>
            </a:pPr>
            <a:r>
              <a:rPr lang="en-US" altLang="zh-CN" sz="1600" b="1" dirty="0" smtClean="0">
                <a:latin typeface="微软雅黑" panose="020B0503020204020204" pitchFamily="34" charset="-122"/>
              </a:rPr>
              <a:t>     ③</a:t>
            </a:r>
            <a:r>
              <a:rPr lang="zh-CN" altLang="en-US" sz="1600" b="1" dirty="0" smtClean="0">
                <a:latin typeface="+mn-ea"/>
              </a:rPr>
              <a:t>上海市学生事务中心对网上与纸质材料进行审核后，调整网上信息，取消资格后，将不能再申请拨款。</a:t>
            </a:r>
            <a:endParaRPr lang="en-US" altLang="zh-CN" sz="1600" b="1" dirty="0" smtClean="0">
              <a:latin typeface="微软雅黑" panose="020B0503020204020204" pitchFamily="34" charset="-122"/>
            </a:endParaRPr>
          </a:p>
          <a:p>
            <a:pPr indent="355600">
              <a:lnSpc>
                <a:spcPct val="150000"/>
              </a:lnSpc>
              <a:defRPr/>
            </a:pPr>
            <a:endParaRPr lang="en-US" altLang="zh-CN" sz="1600" b="1" dirty="0" smtClean="0">
              <a:latin typeface="+mn-ea"/>
              <a:ea typeface="+mn-ea"/>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3713" y="296863"/>
            <a:ext cx="7226300" cy="600075"/>
            <a:chOff x="776" y="478"/>
            <a:chExt cx="1138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8" name="文本框 5"/>
            <p:cNvSpPr txBox="1">
              <a:spLocks noChangeArrowheads="1"/>
            </p:cNvSpPr>
            <p:nvPr/>
          </p:nvSpPr>
          <p:spPr bwMode="auto">
            <a:xfrm>
              <a:off x="1979" y="588"/>
              <a:ext cx="10180" cy="725"/>
            </a:xfrm>
            <a:prstGeom prst="rect">
              <a:avLst/>
            </a:prstGeom>
            <a:noFill/>
            <a:ln w="9525">
              <a:noFill/>
              <a:miter lim="800000"/>
            </a:ln>
          </p:spPr>
          <p:txBody>
            <a:bodyPr>
              <a:spAutoFit/>
            </a:bodyPr>
            <a:lstStyle/>
            <a:p>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sym typeface="微软雅黑" panose="020B0503020204020204" pitchFamily="34" charset="-122"/>
              </a:endParaRPr>
            </a:p>
          </p:txBody>
        </p:sp>
        <p:sp>
          <p:nvSpPr>
            <p:cNvPr id="8" name="椭圆 22"/>
            <p:cNvSpPr/>
            <p:nvPr/>
          </p:nvSpPr>
          <p:spPr>
            <a:xfrm>
              <a:off x="1049"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9404" name="文本框 28"/>
          <p:cNvSpPr txBox="1">
            <a:spLocks noChangeArrowheads="1"/>
          </p:cNvSpPr>
          <p:nvPr/>
        </p:nvSpPr>
        <p:spPr bwMode="auto">
          <a:xfrm>
            <a:off x="224288" y="1023938"/>
            <a:ext cx="8445260" cy="2308324"/>
          </a:xfrm>
          <a:prstGeom prst="rect">
            <a:avLst/>
          </a:prstGeom>
          <a:noFill/>
          <a:ln w="9525">
            <a:noFill/>
            <a:miter lim="800000"/>
          </a:ln>
        </p:spPr>
        <p:txBody>
          <a:bodyPr wrap="square">
            <a:spAutoFit/>
          </a:bodyPr>
          <a:lstStyle/>
          <a:p>
            <a:pPr indent="355600">
              <a:lnSpc>
                <a:spcPct val="150000"/>
              </a:lnSpc>
              <a:defRPr/>
            </a:pPr>
            <a:r>
              <a:rPr lang="en-US" altLang="zh-CN" sz="1600" b="1" dirty="0" smtClean="0">
                <a:latin typeface="+mn-ea"/>
                <a:ea typeface="+mn-ea"/>
              </a:rPr>
              <a:t>(9)</a:t>
            </a:r>
            <a:r>
              <a:rPr lang="zh-CN" altLang="en-US" sz="1600" b="1" dirty="0" smtClean="0">
                <a:latin typeface="+mn-ea"/>
                <a:ea typeface="+mn-ea"/>
              </a:rPr>
              <a:t>学校应通过</a:t>
            </a:r>
            <a:r>
              <a:rPr lang="zh-CN" altLang="en-US" sz="1600" b="1" smtClean="0">
                <a:latin typeface="+mn-ea"/>
                <a:ea typeface="+mn-ea"/>
              </a:rPr>
              <a:t>各种方式与</a:t>
            </a:r>
            <a:r>
              <a:rPr lang="zh-CN" altLang="en-US" sz="1600" b="1" dirty="0" smtClean="0">
                <a:latin typeface="+mn-ea"/>
                <a:ea typeface="+mn-ea"/>
              </a:rPr>
              <a:t>获得补代偿资格的学生建立有效、通畅的联系机制，确保能够按期取得在职证明及拨款申请，确保能够及时掌握学生动态，及时申请信息变更或取消资格。</a:t>
            </a:r>
            <a:endParaRPr lang="en-US" altLang="zh-CN" sz="1600" b="1" dirty="0" smtClean="0">
              <a:latin typeface="+mn-ea"/>
              <a:ea typeface="+mn-ea"/>
            </a:endParaRPr>
          </a:p>
          <a:p>
            <a:pPr indent="355600">
              <a:lnSpc>
                <a:spcPct val="150000"/>
              </a:lnSpc>
              <a:defRPr/>
            </a:pPr>
            <a:r>
              <a:rPr lang="en-US" altLang="zh-CN" sz="1600" b="1" dirty="0" smtClean="0">
                <a:latin typeface="+mn-ea"/>
                <a:cs typeface="Times New Roman" panose="02020603050405020304" pitchFamily="18" charset="0"/>
              </a:rPr>
              <a:t>(10)</a:t>
            </a:r>
            <a:r>
              <a:rPr lang="zh-CN" altLang="en-US" sz="1600" b="1" dirty="0" smtClean="0">
                <a:latin typeface="+mn-ea"/>
                <a:cs typeface="Times New Roman" panose="02020603050405020304" pitchFamily="18" charset="0"/>
              </a:rPr>
              <a:t>获得学费</a:t>
            </a:r>
            <a:r>
              <a:rPr lang="zh-CN" altLang="en-US" sz="1600" b="1" dirty="0" smtClean="0">
                <a:solidFill>
                  <a:srgbClr val="C00000"/>
                </a:solidFill>
                <a:latin typeface="+mn-ea"/>
                <a:cs typeface="Times New Roman" panose="02020603050405020304" pitchFamily="18" charset="0"/>
              </a:rPr>
              <a:t>补偿</a:t>
            </a:r>
            <a:r>
              <a:rPr lang="zh-CN" altLang="en-US" sz="1600" b="1" dirty="0" smtClean="0">
                <a:latin typeface="+mn-ea"/>
                <a:cs typeface="Times New Roman" panose="02020603050405020304" pitchFamily="18" charset="0"/>
              </a:rPr>
              <a:t>和国家助学贷款</a:t>
            </a:r>
            <a:r>
              <a:rPr lang="zh-CN" altLang="en-US" sz="1600" b="1" dirty="0" smtClean="0">
                <a:solidFill>
                  <a:srgbClr val="C00000"/>
                </a:solidFill>
                <a:latin typeface="+mn-ea"/>
                <a:cs typeface="Times New Roman" panose="02020603050405020304" pitchFamily="18" charset="0"/>
              </a:rPr>
              <a:t>代偿</a:t>
            </a:r>
            <a:r>
              <a:rPr lang="zh-CN" altLang="en-US" sz="1600" b="1" dirty="0" smtClean="0">
                <a:latin typeface="+mn-ea"/>
                <a:cs typeface="Times New Roman" panose="02020603050405020304" pitchFamily="18" charset="0"/>
              </a:rPr>
              <a:t>资格的毕业生采取</a:t>
            </a:r>
            <a:r>
              <a:rPr lang="zh-CN" altLang="en-US" sz="1600" b="1" dirty="0" smtClean="0">
                <a:solidFill>
                  <a:srgbClr val="C00000"/>
                </a:solidFill>
                <a:latin typeface="+mn-ea"/>
                <a:cs typeface="Times New Roman" panose="02020603050405020304" pitchFamily="18" charset="0"/>
              </a:rPr>
              <a:t>分年度补代偿</a:t>
            </a:r>
            <a:r>
              <a:rPr lang="zh-CN" altLang="en-US" sz="1600" b="1" dirty="0" smtClean="0">
                <a:latin typeface="+mn-ea"/>
                <a:cs typeface="Times New Roman" panose="02020603050405020304" pitchFamily="18" charset="0"/>
              </a:rPr>
              <a:t>的办法，学生毕业后每年按学费补偿或国家助学贷款代偿总额的</a:t>
            </a:r>
            <a:r>
              <a:rPr lang="en-US" altLang="zh-CN" sz="1600" b="1" dirty="0" smtClean="0">
                <a:solidFill>
                  <a:srgbClr val="C00000"/>
                </a:solidFill>
                <a:latin typeface="+mn-ea"/>
                <a:cs typeface="Times New Roman" panose="02020603050405020304" pitchFamily="18" charset="0"/>
              </a:rPr>
              <a:t>1/3</a:t>
            </a:r>
            <a:r>
              <a:rPr lang="zh-CN" altLang="en-US" sz="1600" b="1" dirty="0" smtClean="0">
                <a:latin typeface="+mn-ea"/>
                <a:cs typeface="Times New Roman" panose="02020603050405020304" pitchFamily="18" charset="0"/>
              </a:rPr>
              <a:t>进行补代偿，</a:t>
            </a:r>
            <a:r>
              <a:rPr lang="en-US" altLang="zh-CN" sz="1600" b="1" dirty="0" smtClean="0">
                <a:latin typeface="+mn-ea"/>
                <a:cs typeface="Times New Roman" panose="02020603050405020304" pitchFamily="18" charset="0"/>
              </a:rPr>
              <a:t>3</a:t>
            </a:r>
            <a:r>
              <a:rPr lang="zh-CN" altLang="en-US" sz="1600" b="1" dirty="0" smtClean="0">
                <a:latin typeface="+mn-ea"/>
                <a:cs typeface="Times New Roman" panose="02020603050405020304" pitchFamily="18" charset="0"/>
              </a:rPr>
              <a:t>年补代偿完毕。</a:t>
            </a:r>
            <a:endParaRPr lang="zh-CN" altLang="zh-CN" sz="1600" b="1" dirty="0" smtClean="0">
              <a:latin typeface="方正正中黑简体" charset="-122"/>
              <a:ea typeface="方正正中黑简体" charset="-122"/>
            </a:endParaRPr>
          </a:p>
          <a:p>
            <a:pPr indent="355600">
              <a:lnSpc>
                <a:spcPct val="150000"/>
              </a:lnSpc>
              <a:defRPr/>
            </a:pPr>
            <a:endParaRPr lang="en-US" altLang="zh-CN" sz="1600" b="1" dirty="0" smtClean="0">
              <a:latin typeface="+mn-ea"/>
              <a:ea typeface="+mn-ea"/>
            </a:endParaRPr>
          </a:p>
          <a:p>
            <a:pPr>
              <a:lnSpc>
                <a:spcPct val="150000"/>
              </a:lnSpc>
            </a:pP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矩形 37"/>
          <p:cNvSpPr/>
          <p:nvPr/>
        </p:nvSpPr>
        <p:spPr>
          <a:xfrm>
            <a:off x="393821" y="717343"/>
            <a:ext cx="449518" cy="449518"/>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508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39" name="矩形 38"/>
          <p:cNvSpPr/>
          <p:nvPr/>
        </p:nvSpPr>
        <p:spPr>
          <a:xfrm>
            <a:off x="1034342" y="18479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40" name="矩形 39"/>
          <p:cNvSpPr/>
          <p:nvPr/>
        </p:nvSpPr>
        <p:spPr>
          <a:xfrm>
            <a:off x="934608" y="1109009"/>
            <a:ext cx="654713" cy="654713"/>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41" name="矩形 40"/>
          <p:cNvSpPr/>
          <p:nvPr/>
        </p:nvSpPr>
        <p:spPr>
          <a:xfrm>
            <a:off x="8558438" y="466228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42" name="矩形 41"/>
          <p:cNvSpPr/>
          <p:nvPr/>
        </p:nvSpPr>
        <p:spPr>
          <a:xfrm>
            <a:off x="8057192" y="418646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45" name="矩形 44"/>
          <p:cNvSpPr/>
          <p:nvPr/>
        </p:nvSpPr>
        <p:spPr>
          <a:xfrm>
            <a:off x="7531145" y="3603263"/>
            <a:ext cx="654713" cy="654713"/>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46" name="矩形 45"/>
          <p:cNvSpPr/>
          <p:nvPr/>
        </p:nvSpPr>
        <p:spPr>
          <a:xfrm>
            <a:off x="8668895" y="3794424"/>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68631" name="文本框 1"/>
          <p:cNvSpPr txBox="1">
            <a:spLocks noChangeArrowheads="1"/>
          </p:cNvSpPr>
          <p:nvPr/>
        </p:nvSpPr>
        <p:spPr bwMode="auto">
          <a:xfrm>
            <a:off x="2144713" y="2030413"/>
            <a:ext cx="4854575" cy="1106487"/>
          </a:xfrm>
          <a:prstGeom prst="rect">
            <a:avLst/>
          </a:prstGeom>
          <a:noFill/>
          <a:ln w="9525">
            <a:noFill/>
            <a:miter lim="800000"/>
          </a:ln>
        </p:spPr>
        <p:txBody>
          <a:bodyPr>
            <a:spAutoFit/>
          </a:bodyPr>
          <a:lstStyle/>
          <a:p>
            <a:pPr algn="ctr"/>
            <a:r>
              <a:rPr lang="zh-CN" altLang="en-US" sz="6600">
                <a:solidFill>
                  <a:srgbClr val="262626"/>
                </a:solidFill>
                <a:latin typeface="方正正中黑简体" charset="-122"/>
                <a:ea typeface="方正正中黑简体" charset="-122"/>
              </a:rPr>
              <a:t>谢谢！</a:t>
            </a:r>
            <a:endParaRPr lang="en-US" altLang="zh-CN" sz="6600">
              <a:solidFill>
                <a:srgbClr val="262626"/>
              </a:solidFill>
              <a:latin typeface="方正正中黑简体" charset="-122"/>
              <a:ea typeface="方正正中黑简体" charset="-122"/>
            </a:endParaRPr>
          </a:p>
        </p:txBody>
      </p:sp>
    </p:spTree>
    <p:custDataLst>
      <p:tags r:id="rId1"/>
    </p:custData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113" y="296863"/>
            <a:ext cx="8674100" cy="600075"/>
            <a:chOff x="776" y="478"/>
            <a:chExt cx="1350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6" name="文本框 5"/>
            <p:cNvSpPr txBox="1">
              <a:spLocks noChangeArrowheads="1"/>
            </p:cNvSpPr>
            <p:nvPr/>
          </p:nvSpPr>
          <p:spPr bwMode="auto">
            <a:xfrm>
              <a:off x="1449" y="588"/>
              <a:ext cx="12830"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sym typeface="微软雅黑" panose="020B0503020204020204" pitchFamily="34"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48"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2" name="文本框 28"/>
          <p:cNvSpPr txBox="1">
            <a:spLocks noChangeArrowheads="1"/>
          </p:cNvSpPr>
          <p:nvPr/>
        </p:nvSpPr>
        <p:spPr bwMode="auto">
          <a:xfrm>
            <a:off x="565150" y="1023938"/>
            <a:ext cx="7923213" cy="1569660"/>
          </a:xfrm>
          <a:prstGeom prst="rect">
            <a:avLst/>
          </a:prstGeom>
          <a:noFill/>
          <a:ln w="9525">
            <a:noFill/>
            <a:miter lim="800000"/>
          </a:ln>
        </p:spPr>
        <p:txBody>
          <a:bodyPr>
            <a:spAutoFit/>
          </a:bodyPr>
          <a:lstStyle/>
          <a:p>
            <a:pPr>
              <a:lnSpc>
                <a:spcPct val="150000"/>
              </a:lnSpc>
            </a:pPr>
            <a:r>
              <a:rPr lang="zh-CN" altLang="en-US" sz="1600" b="1" dirty="0" smtClean="0">
                <a:latin typeface="方正正中黑简体" charset="-122"/>
                <a:ea typeface="方正正中黑简体" charset="-122"/>
              </a:rPr>
              <a:t>现实意义</a:t>
            </a:r>
            <a:endParaRPr lang="en-US" altLang="zh-CN" sz="1600" b="1" dirty="0" smtClean="0">
              <a:latin typeface="方正正中黑简体" charset="-122"/>
              <a:ea typeface="方正正中黑简体" charset="-122"/>
            </a:endParaRPr>
          </a:p>
          <a:p>
            <a:pPr indent="457200">
              <a:lnSpc>
                <a:spcPct val="150000"/>
              </a:lnSpc>
            </a:pPr>
            <a:r>
              <a:rPr lang="zh-CN" altLang="en-US" sz="1600" b="1" dirty="0" smtClean="0">
                <a:latin typeface="方正正中黑简体" charset="-122"/>
                <a:ea typeface="方正正中黑简体" charset="-122"/>
              </a:rPr>
              <a:t>今天，在全国各条战线响应党中央的号召，全面助力打赢脱贫攻坚战圆满收官的关键之年，我们也将通过自己的努力，保障基层就业学费补偿贷款代偿政策发挥自身应有的作用。</a:t>
            </a: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113" y="296863"/>
            <a:ext cx="8674100" cy="600075"/>
            <a:chOff x="776" y="478"/>
            <a:chExt cx="1350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6" name="文本框 5"/>
            <p:cNvSpPr txBox="1">
              <a:spLocks noChangeArrowheads="1"/>
            </p:cNvSpPr>
            <p:nvPr/>
          </p:nvSpPr>
          <p:spPr bwMode="auto">
            <a:xfrm>
              <a:off x="1449" y="588"/>
              <a:ext cx="12830"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sym typeface="微软雅黑" panose="020B0503020204020204" pitchFamily="34"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48"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2" name="文本框 28"/>
          <p:cNvSpPr txBox="1">
            <a:spLocks noChangeArrowheads="1"/>
          </p:cNvSpPr>
          <p:nvPr/>
        </p:nvSpPr>
        <p:spPr bwMode="auto">
          <a:xfrm>
            <a:off x="565150" y="1023938"/>
            <a:ext cx="7923213" cy="3046412"/>
          </a:xfrm>
          <a:prstGeom prst="rect">
            <a:avLst/>
          </a:prstGeom>
          <a:noFill/>
          <a:ln w="9525">
            <a:noFill/>
            <a:miter lim="800000"/>
          </a:ln>
        </p:spPr>
        <p:txBody>
          <a:bodyPr>
            <a:spAutoFit/>
          </a:bodyPr>
          <a:lstStyle/>
          <a:p>
            <a:pPr>
              <a:lnSpc>
                <a:spcPct val="150000"/>
              </a:lnSpc>
            </a:pPr>
            <a:r>
              <a:rPr lang="en-US" altLang="zh-CN" sz="1600" b="1" dirty="0">
                <a:latin typeface="方正正中黑简体" charset="-122"/>
                <a:ea typeface="方正正中黑简体" charset="-122"/>
              </a:rPr>
              <a:t>1.</a:t>
            </a:r>
            <a:r>
              <a:rPr lang="zh-CN" altLang="en-US" sz="1600" b="1" dirty="0">
                <a:latin typeface="方正正中黑简体" charset="-122"/>
                <a:ea typeface="方正正中黑简体" charset="-122"/>
              </a:rPr>
              <a:t>申请对象</a:t>
            </a:r>
            <a:endParaRPr lang="en-US" altLang="zh-CN" sz="1600" b="1" dirty="0">
              <a:latin typeface="方正正中黑简体" charset="-122"/>
              <a:ea typeface="方正正中黑简体" charset="-122"/>
            </a:endParaRPr>
          </a:p>
          <a:p>
            <a:pPr>
              <a:lnSpc>
                <a:spcPct val="150000"/>
              </a:lnSpc>
            </a:pPr>
            <a:r>
              <a:rPr lang="zh-CN" altLang="en-US" sz="1600" b="1" dirty="0">
                <a:latin typeface="方正正中黑简体" charset="-122"/>
                <a:ea typeface="方正正中黑简体" charset="-122"/>
              </a:rPr>
              <a:t>    地方普通高校全日制本专科生（含高职、第二学士学位）、研究生</a:t>
            </a:r>
            <a:r>
              <a:rPr lang="zh-CN" altLang="en-US" sz="1600" b="1" dirty="0">
                <a:solidFill>
                  <a:srgbClr val="FF0000"/>
                </a:solidFill>
                <a:latin typeface="方正正中黑简体" charset="-122"/>
                <a:ea typeface="方正正中黑简体" charset="-122"/>
              </a:rPr>
              <a:t>应届毕业生</a:t>
            </a:r>
            <a:r>
              <a:rPr lang="zh-CN" altLang="en-US" sz="1600" b="1" dirty="0">
                <a:latin typeface="方正正中黑简体" charset="-122"/>
                <a:ea typeface="方正正中黑简体" charset="-122"/>
              </a:rPr>
              <a:t>。定向、委培以及在校期间已享受免除学费政策的学生除外。</a:t>
            </a:r>
            <a:endParaRPr lang="zh-CN" altLang="en-US" sz="1600" b="1" dirty="0">
              <a:latin typeface="方正正中黑简体" charset="-122"/>
              <a:ea typeface="方正正中黑简体" charset="-122"/>
            </a:endParaRPr>
          </a:p>
          <a:p>
            <a:pPr>
              <a:lnSpc>
                <a:spcPct val="150000"/>
              </a:lnSpc>
            </a:pPr>
            <a:r>
              <a:rPr lang="en-US" altLang="zh-CN" sz="1600" b="1" dirty="0">
                <a:latin typeface="方正正中黑简体" charset="-122"/>
                <a:ea typeface="方正正中黑简体" charset="-122"/>
                <a:sym typeface="微软雅黑" panose="020B0503020204020204" pitchFamily="34" charset="-122"/>
              </a:rPr>
              <a:t>2.</a:t>
            </a:r>
            <a:r>
              <a:rPr lang="zh-CN" altLang="en-US" sz="1600" b="1" dirty="0">
                <a:latin typeface="方正正中黑简体" charset="-122"/>
                <a:ea typeface="方正正中黑简体" charset="-122"/>
                <a:sym typeface="微软雅黑" panose="020B0503020204020204" pitchFamily="34" charset="-122"/>
              </a:rPr>
              <a:t>申请条件：</a:t>
            </a:r>
            <a:endParaRPr lang="en-US" altLang="zh-CN" sz="1600" b="1" dirty="0">
              <a:latin typeface="方正正中黑简体" charset="-122"/>
              <a:ea typeface="方正正中黑简体" charset="-122"/>
            </a:endParaRPr>
          </a:p>
          <a:p>
            <a:pPr>
              <a:lnSpc>
                <a:spcPct val="150000"/>
              </a:lnSpc>
            </a:pPr>
            <a:r>
              <a:rPr lang="zh-CN" altLang="zh-CN" sz="1600" b="1" dirty="0">
                <a:latin typeface="方正正中黑简体" charset="-122"/>
                <a:ea typeface="方正正中黑简体" charset="-122"/>
                <a:sym typeface="微软雅黑" panose="020B0503020204020204" pitchFamily="34" charset="-122"/>
              </a:rPr>
              <a:t>   </a:t>
            </a:r>
            <a:r>
              <a:rPr lang="zh-CN" altLang="zh-CN" sz="1600" b="1" dirty="0">
                <a:latin typeface="方正正中黑简体" charset="-122"/>
                <a:ea typeface="方正正中黑简体" charset="-122"/>
              </a:rPr>
              <a:t>（一）拥护中国共产党的领导，热爱祖国，遵守宪法和法律；</a:t>
            </a:r>
            <a:endParaRPr lang="zh-CN" altLang="zh-CN" sz="1600" b="1" dirty="0">
              <a:latin typeface="方正正中黑简体" charset="-122"/>
              <a:ea typeface="方正正中黑简体" charset="-122"/>
            </a:endParaRPr>
          </a:p>
          <a:p>
            <a:pPr>
              <a:lnSpc>
                <a:spcPct val="150000"/>
              </a:lnSpc>
            </a:pPr>
            <a:r>
              <a:rPr lang="zh-CN" altLang="zh-CN" sz="1600" b="1" dirty="0">
                <a:latin typeface="方正正中黑简体" charset="-122"/>
                <a:ea typeface="方正正中黑简体" charset="-122"/>
              </a:rPr>
              <a:t>   （二）在校期间遵守学校各项规章制度，诚实守信，道德品质良好，学习成绩合格；</a:t>
            </a:r>
            <a:endParaRPr lang="zh-CN" altLang="zh-CN" sz="1600" b="1" dirty="0">
              <a:latin typeface="方正正中黑简体" charset="-122"/>
              <a:ea typeface="方正正中黑简体" charset="-122"/>
            </a:endParaRPr>
          </a:p>
          <a:p>
            <a:pPr>
              <a:lnSpc>
                <a:spcPct val="150000"/>
              </a:lnSpc>
            </a:pPr>
            <a:r>
              <a:rPr lang="zh-CN" altLang="zh-CN" sz="1600" b="1" dirty="0">
                <a:latin typeface="方正正中黑简体" charset="-122"/>
                <a:ea typeface="方正正中黑简体" charset="-122"/>
              </a:rPr>
              <a:t>   （三）毕业时自愿到中西部地区和艰苦边远地区基层单位工作、服务期在 3年以上（含 3年）。</a:t>
            </a:r>
            <a:endParaRPr lang="zh-CN" altLang="zh-CN" sz="1600" b="1" dirty="0">
              <a:latin typeface="方正正中黑简体" charset="-122"/>
              <a:ea typeface="方正正中黑简体" charset="-122"/>
            </a:endParaRPr>
          </a:p>
        </p:txBody>
      </p:sp>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113" y="296863"/>
            <a:ext cx="8674100" cy="600075"/>
            <a:chOff x="776" y="478"/>
            <a:chExt cx="1350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6" name="文本框 5"/>
            <p:cNvSpPr txBox="1">
              <a:spLocks noChangeArrowheads="1"/>
            </p:cNvSpPr>
            <p:nvPr/>
          </p:nvSpPr>
          <p:spPr bwMode="auto">
            <a:xfrm>
              <a:off x="1449" y="588"/>
              <a:ext cx="12830"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sym typeface="微软雅黑" panose="020B0503020204020204" pitchFamily="34"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48"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2" name="文本框 28"/>
          <p:cNvSpPr txBox="1">
            <a:spLocks noChangeArrowheads="1"/>
          </p:cNvSpPr>
          <p:nvPr/>
        </p:nvSpPr>
        <p:spPr bwMode="auto">
          <a:xfrm>
            <a:off x="565150" y="1023938"/>
            <a:ext cx="7923213" cy="1526187"/>
          </a:xfrm>
          <a:prstGeom prst="rect">
            <a:avLst/>
          </a:prstGeom>
          <a:noFill/>
          <a:ln w="9525">
            <a:noFill/>
            <a:miter lim="800000"/>
          </a:ln>
        </p:spPr>
        <p:txBody>
          <a:bodyPr>
            <a:spAutoFit/>
          </a:bodyPr>
          <a:lstStyle/>
          <a:p>
            <a:pPr>
              <a:lnSpc>
                <a:spcPct val="150000"/>
              </a:lnSpc>
            </a:pPr>
            <a:r>
              <a:rPr lang="zh-CN" altLang="en-US" sz="1600" b="1" dirty="0" smtClean="0">
                <a:latin typeface="+mj-ea"/>
              </a:rPr>
              <a:t>      “三支一扶”的高校毕业生服务期满后，到</a:t>
            </a:r>
            <a:r>
              <a:rPr lang="zh-CN" altLang="zh-CN" sz="1600" b="1" dirty="0" smtClean="0">
                <a:solidFill>
                  <a:srgbClr val="FF0000"/>
                </a:solidFill>
                <a:latin typeface="方正正中黑简体" charset="-122"/>
                <a:ea typeface="方正正中黑简体" charset="-122"/>
              </a:rPr>
              <a:t>中西部地区和艰苦边远地区</a:t>
            </a:r>
            <a:r>
              <a:rPr lang="zh-CN" altLang="zh-CN" sz="1600" b="1" dirty="0" smtClean="0">
                <a:latin typeface="方正正中黑简体" charset="-122"/>
                <a:ea typeface="方正正中黑简体" charset="-122"/>
              </a:rPr>
              <a:t>基层单位工作</a:t>
            </a:r>
            <a:r>
              <a:rPr lang="zh-CN" altLang="en-US" sz="1600" b="1" dirty="0" smtClean="0">
                <a:latin typeface="+mj-ea"/>
              </a:rPr>
              <a:t>服务期在</a:t>
            </a:r>
            <a:r>
              <a:rPr lang="en-US" sz="1600" b="1" dirty="0" smtClean="0">
                <a:latin typeface="+mj-ea"/>
              </a:rPr>
              <a:t>3</a:t>
            </a:r>
            <a:r>
              <a:rPr lang="zh-CN" altLang="en-US" sz="1600" b="1" dirty="0" smtClean="0">
                <a:latin typeface="+mj-ea"/>
              </a:rPr>
              <a:t>年以上（含</a:t>
            </a:r>
            <a:r>
              <a:rPr lang="en-US" sz="1600" b="1" dirty="0" smtClean="0">
                <a:latin typeface="+mj-ea"/>
              </a:rPr>
              <a:t>3</a:t>
            </a:r>
            <a:r>
              <a:rPr lang="zh-CN" altLang="en-US" sz="1600" b="1" dirty="0" smtClean="0">
                <a:latin typeface="+mj-ea"/>
              </a:rPr>
              <a:t>年）</a:t>
            </a:r>
            <a:r>
              <a:rPr lang="zh-CN" altLang="en-US" sz="1600" b="1" dirty="0" smtClean="0">
                <a:latin typeface="+mj-ea"/>
                <a:cs typeface="宋体" panose="02010600030101010101" pitchFamily="2" charset="-122"/>
              </a:rPr>
              <a:t>。</a:t>
            </a:r>
            <a:endParaRPr lang="en-US" altLang="zh-CN" sz="1600" b="1" dirty="0" smtClean="0">
              <a:latin typeface="+mj-ea"/>
              <a:cs typeface="宋体" panose="02010600030101010101" pitchFamily="2" charset="-122"/>
            </a:endParaRPr>
          </a:p>
          <a:p>
            <a:pPr>
              <a:lnSpc>
                <a:spcPct val="150000"/>
              </a:lnSpc>
            </a:pPr>
            <a:r>
              <a:rPr lang="en-US" altLang="zh-CN" sz="1600" b="1" dirty="0" smtClean="0">
                <a:latin typeface="+mj-ea"/>
                <a:cs typeface="宋体" panose="02010600030101010101" pitchFamily="2" charset="-122"/>
              </a:rPr>
              <a:t>        </a:t>
            </a:r>
            <a:r>
              <a:rPr lang="zh-CN" altLang="en-US" sz="1600" b="1" dirty="0" smtClean="0">
                <a:latin typeface="+mj-ea"/>
                <a:cs typeface="宋体" panose="02010600030101010101" pitchFamily="2" charset="-122"/>
              </a:rPr>
              <a:t>大学生村官</a:t>
            </a:r>
            <a:r>
              <a:rPr lang="zh-CN" altLang="en-US" sz="1600" b="1" dirty="0" smtClean="0">
                <a:latin typeface="+mj-ea"/>
              </a:rPr>
              <a:t>的高校毕业生服务期满后，到</a:t>
            </a:r>
            <a:r>
              <a:rPr lang="zh-CN" altLang="zh-CN" sz="1600" b="1" dirty="0" smtClean="0">
                <a:solidFill>
                  <a:srgbClr val="FF0000"/>
                </a:solidFill>
                <a:latin typeface="方正正中黑简体" charset="-122"/>
                <a:ea typeface="方正正中黑简体" charset="-122"/>
              </a:rPr>
              <a:t>中西部地区和艰苦边远地区</a:t>
            </a:r>
            <a:r>
              <a:rPr lang="zh-CN" altLang="zh-CN" sz="1600" b="1" dirty="0" smtClean="0">
                <a:latin typeface="方正正中黑简体" charset="-122"/>
                <a:ea typeface="方正正中黑简体" charset="-122"/>
              </a:rPr>
              <a:t>基层单位工作</a:t>
            </a:r>
            <a:r>
              <a:rPr lang="zh-CN" altLang="en-US" sz="1600" b="1" dirty="0" smtClean="0">
                <a:latin typeface="+mj-ea"/>
              </a:rPr>
              <a:t>服务期在</a:t>
            </a:r>
            <a:r>
              <a:rPr lang="en-US" sz="1600" b="1" dirty="0" smtClean="0">
                <a:latin typeface="+mj-ea"/>
              </a:rPr>
              <a:t>3</a:t>
            </a:r>
            <a:r>
              <a:rPr lang="zh-CN" altLang="en-US" sz="1600" b="1" dirty="0" smtClean="0">
                <a:latin typeface="+mj-ea"/>
              </a:rPr>
              <a:t>年以上（含</a:t>
            </a:r>
            <a:r>
              <a:rPr lang="en-US" sz="1600" b="1" dirty="0" smtClean="0">
                <a:latin typeface="+mj-ea"/>
              </a:rPr>
              <a:t>3</a:t>
            </a:r>
            <a:r>
              <a:rPr lang="zh-CN" altLang="en-US" sz="1600" b="1" dirty="0" smtClean="0">
                <a:latin typeface="+mj-ea"/>
              </a:rPr>
              <a:t>年）</a:t>
            </a:r>
            <a:r>
              <a:rPr lang="zh-CN" altLang="en-US" sz="1600" b="1" dirty="0" smtClean="0">
                <a:latin typeface="+mj-ea"/>
                <a:cs typeface="宋体" panose="02010600030101010101" pitchFamily="2" charset="-122"/>
              </a:rPr>
              <a:t>。</a:t>
            </a:r>
            <a:endParaRPr lang="zh-CN" altLang="zh-CN" sz="1600" b="1" dirty="0">
              <a:latin typeface="方正正中黑简体" charset="-122"/>
              <a:ea typeface="方正正中黑简体" charset="-122"/>
            </a:endParaRPr>
          </a:p>
        </p:txBody>
      </p:sp>
      <p:sp>
        <p:nvSpPr>
          <p:cNvPr id="10" name="爆炸形 2 9"/>
          <p:cNvSpPr/>
          <p:nvPr/>
        </p:nvSpPr>
        <p:spPr>
          <a:xfrm>
            <a:off x="6185139" y="129396"/>
            <a:ext cx="914400" cy="914400"/>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92113" y="296863"/>
            <a:ext cx="8674100" cy="600075"/>
            <a:chOff x="776" y="478"/>
            <a:chExt cx="1350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6" name="文本框 5"/>
            <p:cNvSpPr txBox="1">
              <a:spLocks noChangeArrowheads="1"/>
            </p:cNvSpPr>
            <p:nvPr/>
          </p:nvSpPr>
          <p:spPr bwMode="auto">
            <a:xfrm>
              <a:off x="1449" y="588"/>
              <a:ext cx="12830"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sym typeface="微软雅黑" panose="020B0503020204020204" pitchFamily="34"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48" y="750"/>
              <a:ext cx="400"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6332" name="文本框 28"/>
          <p:cNvSpPr txBox="1">
            <a:spLocks noChangeArrowheads="1"/>
          </p:cNvSpPr>
          <p:nvPr/>
        </p:nvSpPr>
        <p:spPr bwMode="auto">
          <a:xfrm>
            <a:off x="565150" y="1023938"/>
            <a:ext cx="7923213" cy="418191"/>
          </a:xfrm>
          <a:prstGeom prst="rect">
            <a:avLst/>
          </a:prstGeom>
          <a:noFill/>
          <a:ln w="9525">
            <a:noFill/>
            <a:miter lim="800000"/>
          </a:ln>
        </p:spPr>
        <p:txBody>
          <a:bodyPr>
            <a:spAutoFit/>
          </a:bodyPr>
          <a:lstStyle/>
          <a:p>
            <a:pPr>
              <a:lnSpc>
                <a:spcPct val="150000"/>
              </a:lnSpc>
            </a:pPr>
            <a:r>
              <a:rPr lang="zh-CN" altLang="en-US" sz="1600" b="1" dirty="0" smtClean="0">
                <a:latin typeface="+mj-ea"/>
              </a:rPr>
              <a:t>      申请基层就业学费补偿贷款代偿学生，必须同时满足工作地点和工作岗位要求。</a:t>
            </a:r>
            <a:endParaRPr lang="zh-CN" altLang="zh-CN" sz="1600" b="1" dirty="0">
              <a:latin typeface="方正正中黑简体" charset="-122"/>
              <a:ea typeface="方正正中黑简体" charset="-122"/>
            </a:endParaRPr>
          </a:p>
        </p:txBody>
      </p:sp>
      <p:sp>
        <p:nvSpPr>
          <p:cNvPr id="10" name="爆炸形 2 9"/>
          <p:cNvSpPr/>
          <p:nvPr/>
        </p:nvSpPr>
        <p:spPr>
          <a:xfrm>
            <a:off x="6185139" y="129396"/>
            <a:ext cx="914400" cy="914400"/>
          </a:xfrm>
          <a:prstGeom prst="irregularSeal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465394" y="1850633"/>
            <a:ext cx="3643338" cy="307183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zh-CN" altLang="en-US" sz="3200" b="1" dirty="0" smtClean="0">
                <a:solidFill>
                  <a:srgbClr val="FF0000"/>
                </a:solidFill>
                <a:latin typeface="仿宋" panose="02010609060101010101" pitchFamily="49" charset="-122"/>
                <a:ea typeface="仿宋" panose="02010609060101010101" pitchFamily="49" charset="-122"/>
              </a:rPr>
              <a:t>       批准</a:t>
            </a:r>
            <a:endParaRPr lang="en-US" altLang="zh-CN" sz="3200" b="1" dirty="0" smtClean="0">
              <a:solidFill>
                <a:srgbClr val="FF0000"/>
              </a:solidFill>
              <a:latin typeface="仿宋" panose="02010609060101010101" pitchFamily="49" charset="-122"/>
              <a:ea typeface="仿宋" panose="02010609060101010101" pitchFamily="49" charset="-122"/>
            </a:endParaRPr>
          </a:p>
          <a:p>
            <a:r>
              <a:rPr lang="zh-CN" altLang="en-US" sz="3200" b="1" dirty="0" smtClean="0">
                <a:solidFill>
                  <a:srgbClr val="FF0000"/>
                </a:solidFill>
                <a:latin typeface="仿宋" panose="02010609060101010101" pitchFamily="49" charset="-122"/>
                <a:ea typeface="仿宋" panose="02010609060101010101" pitchFamily="49" charset="-122"/>
              </a:rPr>
              <a:t>       部分</a:t>
            </a:r>
            <a:r>
              <a:rPr lang="zh-CN" altLang="en-US" sz="2000" b="1" dirty="0" smtClean="0">
                <a:solidFill>
                  <a:schemeClr val="tx1"/>
                </a:solidFill>
                <a:latin typeface="仿宋" panose="02010609060101010101" pitchFamily="49" charset="-122"/>
                <a:ea typeface="仿宋" panose="02010609060101010101" pitchFamily="49" charset="-122"/>
              </a:rPr>
              <a:t>工作地点</a:t>
            </a:r>
            <a:endParaRPr lang="zh-CN" altLang="en-US" sz="2000" b="1" dirty="0">
              <a:solidFill>
                <a:schemeClr val="tx1"/>
              </a:solidFill>
              <a:latin typeface="仿宋" panose="02010609060101010101" pitchFamily="49" charset="-122"/>
              <a:ea typeface="仿宋" panose="02010609060101010101" pitchFamily="49" charset="-122"/>
            </a:endParaRPr>
          </a:p>
        </p:txBody>
      </p:sp>
      <p:sp>
        <p:nvSpPr>
          <p:cNvPr id="12" name="椭圆 11"/>
          <p:cNvSpPr/>
          <p:nvPr/>
        </p:nvSpPr>
        <p:spPr>
          <a:xfrm>
            <a:off x="3427646" y="1997282"/>
            <a:ext cx="3500462" cy="2928958"/>
          </a:xfrm>
          <a:prstGeom prst="ellipse">
            <a:avLst/>
          </a:prstGeom>
          <a:solidFill>
            <a:srgbClr val="FFCC99">
              <a:alpha val="43137"/>
            </a:srgbClr>
          </a:solidFill>
        </p:spPr>
        <p:style>
          <a:lnRef idx="1">
            <a:schemeClr val="accent6"/>
          </a:lnRef>
          <a:fillRef idx="2">
            <a:schemeClr val="accent6"/>
          </a:fillRef>
          <a:effectRef idx="1">
            <a:schemeClr val="accent6"/>
          </a:effectRef>
          <a:fontRef idx="minor">
            <a:schemeClr val="dk1"/>
          </a:fontRef>
        </p:style>
        <p:txBody>
          <a:bodyPr rtlCol="0" anchor="ctr"/>
          <a:lstStyle/>
          <a:p>
            <a:pPr algn="r"/>
            <a:r>
              <a:rPr lang="zh-CN" altLang="en-US" sz="2000" b="1" dirty="0" smtClean="0">
                <a:latin typeface="仿宋" panose="02010609060101010101" pitchFamily="49" charset="-122"/>
                <a:ea typeface="仿宋" panose="02010609060101010101" pitchFamily="49" charset="-122"/>
              </a:rPr>
              <a:t>工作岗位</a:t>
            </a:r>
            <a:endParaRPr lang="zh-CN" altLang="en-US" sz="2000" b="1" dirty="0">
              <a:latin typeface="仿宋" panose="02010609060101010101" pitchFamily="49" charset="-122"/>
              <a:ea typeface="仿宋" panose="02010609060101010101" pitchFamily="49" charset="-122"/>
            </a:endParaRPr>
          </a:p>
        </p:txBody>
      </p:sp>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492125" y="296863"/>
            <a:ext cx="8574088" cy="600075"/>
            <a:chOff x="776" y="478"/>
            <a:chExt cx="13073" cy="945"/>
          </a:xfrm>
        </p:grpSpPr>
        <p:sp>
          <p:nvSpPr>
            <p:cNvPr id="4" name="椭圆 3"/>
            <p:cNvSpPr/>
            <p:nvPr/>
          </p:nvSpPr>
          <p:spPr>
            <a:xfrm>
              <a:off x="776" y="478"/>
              <a:ext cx="945" cy="945"/>
            </a:xfrm>
            <a:prstGeom prst="ellipse">
              <a:avLst/>
            </a:prstGeom>
            <a:solidFill>
              <a:schemeClr val="accent1"/>
            </a:solidFill>
            <a:ln w="38100">
              <a:gradFill flip="none" rotWithShape="1">
                <a:gsLst>
                  <a:gs pos="0">
                    <a:schemeClr val="accent2">
                      <a:lumMod val="50000"/>
                    </a:schemeClr>
                  </a:gs>
                  <a:gs pos="100000">
                    <a:schemeClr val="accent2"/>
                  </a:gs>
                </a:gsLst>
                <a:lin ang="18900000" scaled="1"/>
                <a:tileRect/>
              </a:gradFill>
            </a:ln>
            <a:effectLst>
              <a:outerShdw blurRad="698500" dist="190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60" name="文本框 5"/>
            <p:cNvSpPr txBox="1">
              <a:spLocks noChangeArrowheads="1"/>
            </p:cNvSpPr>
            <p:nvPr/>
          </p:nvSpPr>
          <p:spPr bwMode="auto">
            <a:xfrm>
              <a:off x="1197" y="588"/>
              <a:ext cx="12652" cy="725"/>
            </a:xfrm>
            <a:prstGeom prst="rect">
              <a:avLst/>
            </a:prstGeom>
            <a:noFill/>
            <a:ln w="9525">
              <a:noFill/>
              <a:miter lim="800000"/>
            </a:ln>
          </p:spPr>
          <p:txBody>
            <a:bodyPr>
              <a:spAutoFit/>
            </a:bodyPr>
            <a:lstStyle/>
            <a:p>
              <a:r>
                <a:rPr lang="en-US" altLang="zh-CN" sz="2400" b="1">
                  <a:latin typeface="方正正中黑简体" charset="-122"/>
                  <a:ea typeface="方正正中黑简体" charset="-122"/>
                </a:rPr>
                <a:t>  </a:t>
              </a:r>
              <a:r>
                <a:rPr lang="zh-CN" altLang="en-US" sz="2400" b="1">
                  <a:latin typeface="方正正中黑简体" charset="-122"/>
                  <a:ea typeface="方正正中黑简体" charset="-122"/>
                  <a:sym typeface="微软雅黑" panose="020B0503020204020204" pitchFamily="34" charset="-122"/>
                </a:rPr>
                <a:t>基层就业学费补偿国家助学贷款代偿</a:t>
              </a:r>
              <a:endParaRPr lang="zh-CN" altLang="en-US" sz="2400" b="1">
                <a:latin typeface="方正正中黑简体" charset="-122"/>
                <a:ea typeface="方正正中黑简体" charset="-122"/>
              </a:endParaRPr>
            </a:p>
          </p:txBody>
        </p:sp>
        <p:sp>
          <p:nvSpPr>
            <p:cNvPr id="8" name="椭圆 22"/>
            <p:cNvSpPr/>
            <p:nvPr/>
          </p:nvSpPr>
          <p:spPr>
            <a:xfrm>
              <a:off x="1050" y="750"/>
              <a:ext cx="399" cy="400"/>
            </a:xfrm>
            <a:custGeom>
              <a:avLst/>
              <a:gdLst>
                <a:gd name="connsiteX0" fmla="*/ 0 w 602040"/>
                <a:gd name="connsiteY0" fmla="*/ 333352 h 601084"/>
                <a:gd name="connsiteX1" fmla="*/ 216576 w 602040"/>
                <a:gd name="connsiteY1" fmla="*/ 333352 h 601084"/>
                <a:gd name="connsiteX2" fmla="*/ 216576 w 602040"/>
                <a:gd name="connsiteY2" fmla="*/ 387890 h 601084"/>
                <a:gd name="connsiteX3" fmla="*/ 244393 w 602040"/>
                <a:gd name="connsiteY3" fmla="*/ 414663 h 601084"/>
                <a:gd name="connsiteX4" fmla="*/ 359635 w 602040"/>
                <a:gd name="connsiteY4" fmla="*/ 414663 h 601084"/>
                <a:gd name="connsiteX5" fmla="*/ 387452 w 602040"/>
                <a:gd name="connsiteY5" fmla="*/ 387890 h 601084"/>
                <a:gd name="connsiteX6" fmla="*/ 387452 w 602040"/>
                <a:gd name="connsiteY6" fmla="*/ 333352 h 601084"/>
                <a:gd name="connsiteX7" fmla="*/ 602040 w 602040"/>
                <a:gd name="connsiteY7" fmla="*/ 333352 h 601084"/>
                <a:gd name="connsiteX8" fmla="*/ 602040 w 602040"/>
                <a:gd name="connsiteY8" fmla="*/ 541588 h 601084"/>
                <a:gd name="connsiteX9" fmla="*/ 544419 w 602040"/>
                <a:gd name="connsiteY9" fmla="*/ 601084 h 601084"/>
                <a:gd name="connsiteX10" fmla="*/ 59608 w 602040"/>
                <a:gd name="connsiteY10" fmla="*/ 601084 h 601084"/>
                <a:gd name="connsiteX11" fmla="*/ 0 w 602040"/>
                <a:gd name="connsiteY11" fmla="*/ 541588 h 601084"/>
                <a:gd name="connsiteX12" fmla="*/ 276164 w 602040"/>
                <a:gd name="connsiteY12" fmla="*/ 246072 h 601084"/>
                <a:gd name="connsiteX13" fmla="*/ 325875 w 602040"/>
                <a:gd name="connsiteY13" fmla="*/ 246072 h 601084"/>
                <a:gd name="connsiteX14" fmla="*/ 333829 w 602040"/>
                <a:gd name="connsiteY14" fmla="*/ 253007 h 601084"/>
                <a:gd name="connsiteX15" fmla="*/ 333829 w 602040"/>
                <a:gd name="connsiteY15" fmla="*/ 355050 h 601084"/>
                <a:gd name="connsiteX16" fmla="*/ 325875 w 602040"/>
                <a:gd name="connsiteY16" fmla="*/ 362976 h 601084"/>
                <a:gd name="connsiteX17" fmla="*/ 276164 w 602040"/>
                <a:gd name="connsiteY17" fmla="*/ 362976 h 601084"/>
                <a:gd name="connsiteX18" fmla="*/ 268210 w 602040"/>
                <a:gd name="connsiteY18" fmla="*/ 355050 h 601084"/>
                <a:gd name="connsiteX19" fmla="*/ 268210 w 602040"/>
                <a:gd name="connsiteY19" fmla="*/ 253007 h 601084"/>
                <a:gd name="connsiteX20" fmla="*/ 276164 w 602040"/>
                <a:gd name="connsiteY20" fmla="*/ 246072 h 601084"/>
                <a:gd name="connsiteX21" fmla="*/ 203661 w 602040"/>
                <a:gd name="connsiteY21" fmla="*/ 77355 h 601084"/>
                <a:gd name="connsiteX22" fmla="*/ 183791 w 602040"/>
                <a:gd name="connsiteY22" fmla="*/ 97190 h 601084"/>
                <a:gd name="connsiteX23" fmla="*/ 183791 w 602040"/>
                <a:gd name="connsiteY23" fmla="*/ 130909 h 601084"/>
                <a:gd name="connsiteX24" fmla="*/ 420236 w 602040"/>
                <a:gd name="connsiteY24" fmla="*/ 130909 h 601084"/>
                <a:gd name="connsiteX25" fmla="*/ 420236 w 602040"/>
                <a:gd name="connsiteY25" fmla="*/ 97190 h 601084"/>
                <a:gd name="connsiteX26" fmla="*/ 400367 w 602040"/>
                <a:gd name="connsiteY26" fmla="*/ 77355 h 601084"/>
                <a:gd name="connsiteX27" fmla="*/ 203661 w 602040"/>
                <a:gd name="connsiteY27" fmla="*/ 0 h 601084"/>
                <a:gd name="connsiteX28" fmla="*/ 400367 w 602040"/>
                <a:gd name="connsiteY28" fmla="*/ 0 h 601084"/>
                <a:gd name="connsiteX29" fmla="*/ 497726 w 602040"/>
                <a:gd name="connsiteY29" fmla="*/ 97190 h 601084"/>
                <a:gd name="connsiteX30" fmla="*/ 497726 w 602040"/>
                <a:gd name="connsiteY30" fmla="*/ 130909 h 601084"/>
                <a:gd name="connsiteX31" fmla="*/ 544419 w 602040"/>
                <a:gd name="connsiteY31" fmla="*/ 130909 h 601084"/>
                <a:gd name="connsiteX32" fmla="*/ 602040 w 602040"/>
                <a:gd name="connsiteY32" fmla="*/ 190413 h 601084"/>
                <a:gd name="connsiteX33" fmla="*/ 602040 w 602040"/>
                <a:gd name="connsiteY33" fmla="*/ 266777 h 601084"/>
                <a:gd name="connsiteX34" fmla="*/ 387452 w 602040"/>
                <a:gd name="connsiteY34" fmla="*/ 266777 h 601084"/>
                <a:gd name="connsiteX35" fmla="*/ 387452 w 602040"/>
                <a:gd name="connsiteY35" fmla="*/ 221157 h 601084"/>
                <a:gd name="connsiteX36" fmla="*/ 359635 w 602040"/>
                <a:gd name="connsiteY36" fmla="*/ 193389 h 601084"/>
                <a:gd name="connsiteX37" fmla="*/ 244393 w 602040"/>
                <a:gd name="connsiteY37" fmla="*/ 193389 h 601084"/>
                <a:gd name="connsiteX38" fmla="*/ 216576 w 602040"/>
                <a:gd name="connsiteY38" fmla="*/ 221157 h 601084"/>
                <a:gd name="connsiteX39" fmla="*/ 216576 w 602040"/>
                <a:gd name="connsiteY39" fmla="*/ 266777 h 601084"/>
                <a:gd name="connsiteX40" fmla="*/ 0 w 602040"/>
                <a:gd name="connsiteY40" fmla="*/ 266777 h 601084"/>
                <a:gd name="connsiteX41" fmla="*/ 0 w 602040"/>
                <a:gd name="connsiteY41" fmla="*/ 190413 h 601084"/>
                <a:gd name="connsiteX42" fmla="*/ 59608 w 602040"/>
                <a:gd name="connsiteY42" fmla="*/ 130909 h 601084"/>
                <a:gd name="connsiteX43" fmla="*/ 106301 w 602040"/>
                <a:gd name="connsiteY43" fmla="*/ 130909 h 601084"/>
                <a:gd name="connsiteX44" fmla="*/ 106301 w 602040"/>
                <a:gd name="connsiteY44" fmla="*/ 97190 h 601084"/>
                <a:gd name="connsiteX45" fmla="*/ 203661 w 602040"/>
                <a:gd name="connsiteY45" fmla="*/ 0 h 60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02040" h="601084">
                  <a:moveTo>
                    <a:pt x="0" y="333352"/>
                  </a:moveTo>
                  <a:lnTo>
                    <a:pt x="216576" y="333352"/>
                  </a:lnTo>
                  <a:lnTo>
                    <a:pt x="216576" y="387890"/>
                  </a:lnTo>
                  <a:cubicBezTo>
                    <a:pt x="216576" y="402764"/>
                    <a:pt x="229491" y="414663"/>
                    <a:pt x="244393" y="414663"/>
                  </a:cubicBezTo>
                  <a:lnTo>
                    <a:pt x="359635" y="414663"/>
                  </a:lnTo>
                  <a:cubicBezTo>
                    <a:pt x="374537" y="414663"/>
                    <a:pt x="387452" y="402764"/>
                    <a:pt x="387452" y="387890"/>
                  </a:cubicBezTo>
                  <a:lnTo>
                    <a:pt x="387452" y="333352"/>
                  </a:lnTo>
                  <a:lnTo>
                    <a:pt x="602040" y="333352"/>
                  </a:lnTo>
                  <a:lnTo>
                    <a:pt x="602040" y="541588"/>
                  </a:lnTo>
                  <a:cubicBezTo>
                    <a:pt x="602040" y="574311"/>
                    <a:pt x="576210" y="601084"/>
                    <a:pt x="544419" y="601084"/>
                  </a:cubicBezTo>
                  <a:lnTo>
                    <a:pt x="59608" y="601084"/>
                  </a:lnTo>
                  <a:cubicBezTo>
                    <a:pt x="26824" y="601084"/>
                    <a:pt x="0" y="574311"/>
                    <a:pt x="0" y="541588"/>
                  </a:cubicBezTo>
                  <a:close/>
                  <a:moveTo>
                    <a:pt x="276164" y="246072"/>
                  </a:moveTo>
                  <a:lnTo>
                    <a:pt x="325875" y="246072"/>
                  </a:lnTo>
                  <a:cubicBezTo>
                    <a:pt x="329852" y="246072"/>
                    <a:pt x="333829" y="249044"/>
                    <a:pt x="333829" y="253007"/>
                  </a:cubicBezTo>
                  <a:lnTo>
                    <a:pt x="333829" y="355050"/>
                  </a:lnTo>
                  <a:cubicBezTo>
                    <a:pt x="333829" y="359013"/>
                    <a:pt x="329852" y="362976"/>
                    <a:pt x="325875" y="362976"/>
                  </a:cubicBezTo>
                  <a:lnTo>
                    <a:pt x="276164" y="362976"/>
                  </a:lnTo>
                  <a:cubicBezTo>
                    <a:pt x="272187" y="362976"/>
                    <a:pt x="268210" y="359013"/>
                    <a:pt x="268210" y="355050"/>
                  </a:cubicBezTo>
                  <a:lnTo>
                    <a:pt x="268210" y="253007"/>
                  </a:lnTo>
                  <a:cubicBezTo>
                    <a:pt x="268210" y="249044"/>
                    <a:pt x="272187" y="246072"/>
                    <a:pt x="276164" y="246072"/>
                  </a:cubicBezTo>
                  <a:close/>
                  <a:moveTo>
                    <a:pt x="203661" y="77355"/>
                  </a:moveTo>
                  <a:cubicBezTo>
                    <a:pt x="192732" y="77355"/>
                    <a:pt x="183791" y="86281"/>
                    <a:pt x="183791" y="97190"/>
                  </a:cubicBezTo>
                  <a:lnTo>
                    <a:pt x="183791" y="130909"/>
                  </a:lnTo>
                  <a:lnTo>
                    <a:pt x="420236" y="130909"/>
                  </a:lnTo>
                  <a:lnTo>
                    <a:pt x="420236" y="97190"/>
                  </a:lnTo>
                  <a:cubicBezTo>
                    <a:pt x="420236" y="86281"/>
                    <a:pt x="411295" y="77355"/>
                    <a:pt x="400367" y="77355"/>
                  </a:cubicBezTo>
                  <a:close/>
                  <a:moveTo>
                    <a:pt x="203661" y="0"/>
                  </a:moveTo>
                  <a:lnTo>
                    <a:pt x="400367" y="0"/>
                  </a:lnTo>
                  <a:cubicBezTo>
                    <a:pt x="454014" y="0"/>
                    <a:pt x="497726" y="43636"/>
                    <a:pt x="497726" y="97190"/>
                  </a:cubicBezTo>
                  <a:lnTo>
                    <a:pt x="497726" y="130909"/>
                  </a:lnTo>
                  <a:lnTo>
                    <a:pt x="544419" y="130909"/>
                  </a:lnTo>
                  <a:cubicBezTo>
                    <a:pt x="576210" y="130909"/>
                    <a:pt x="602040" y="157686"/>
                    <a:pt x="602040" y="190413"/>
                  </a:cubicBezTo>
                  <a:lnTo>
                    <a:pt x="602040" y="266777"/>
                  </a:lnTo>
                  <a:lnTo>
                    <a:pt x="387452" y="266777"/>
                  </a:lnTo>
                  <a:lnTo>
                    <a:pt x="387452" y="221157"/>
                  </a:lnTo>
                  <a:cubicBezTo>
                    <a:pt x="387452" y="205289"/>
                    <a:pt x="374537" y="193389"/>
                    <a:pt x="359635" y="193389"/>
                  </a:cubicBezTo>
                  <a:lnTo>
                    <a:pt x="244393" y="193389"/>
                  </a:lnTo>
                  <a:cubicBezTo>
                    <a:pt x="229491" y="193389"/>
                    <a:pt x="216576" y="205289"/>
                    <a:pt x="216576" y="221157"/>
                  </a:cubicBezTo>
                  <a:lnTo>
                    <a:pt x="216576" y="266777"/>
                  </a:lnTo>
                  <a:lnTo>
                    <a:pt x="0" y="266777"/>
                  </a:lnTo>
                  <a:lnTo>
                    <a:pt x="0" y="190413"/>
                  </a:lnTo>
                  <a:cubicBezTo>
                    <a:pt x="0" y="157686"/>
                    <a:pt x="26824" y="130909"/>
                    <a:pt x="59608" y="130909"/>
                  </a:cubicBezTo>
                  <a:lnTo>
                    <a:pt x="106301" y="130909"/>
                  </a:lnTo>
                  <a:lnTo>
                    <a:pt x="106301" y="97190"/>
                  </a:lnTo>
                  <a:cubicBezTo>
                    <a:pt x="106301" y="43636"/>
                    <a:pt x="149020" y="0"/>
                    <a:pt x="20366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fontAlgn="auto">
                <a:defRPr/>
              </a:pPr>
              <a:endParaRPr lang="zh-CN" altLang="en-US" sz="1350" noProof="1">
                <a:latin typeface="方正正中黑简体" charset="-122"/>
                <a:ea typeface="方正正中黑简体" charset="-122"/>
              </a:endParaRPr>
            </a:p>
          </p:txBody>
        </p:sp>
      </p:grpSp>
      <p:sp>
        <p:nvSpPr>
          <p:cNvPr id="3" name="矩形 2"/>
          <p:cNvSpPr/>
          <p:nvPr/>
        </p:nvSpPr>
        <p:spPr>
          <a:xfrm>
            <a:off x="8684168" y="4774041"/>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 name="矩形 4"/>
          <p:cNvSpPr/>
          <p:nvPr/>
        </p:nvSpPr>
        <p:spPr>
          <a:xfrm>
            <a:off x="8182922" y="4298222"/>
            <a:ext cx="611702" cy="611702"/>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h="6350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9" name="矩形 8"/>
          <p:cNvSpPr/>
          <p:nvPr/>
        </p:nvSpPr>
        <p:spPr>
          <a:xfrm>
            <a:off x="8793990" y="4026199"/>
            <a:ext cx="272399" cy="272399"/>
          </a:xfrm>
          <a:prstGeom prst="rect">
            <a:avLst/>
          </a:prstGeom>
          <a:solidFill>
            <a:srgbClr val="0D65B6"/>
          </a:solidFill>
          <a:ln>
            <a:noFill/>
          </a:ln>
          <a:effectLst>
            <a:outerShdw blurRad="114300" dist="63500" dir="2700000" algn="tl" rotWithShape="0">
              <a:prstClr val="black">
                <a:alpha val="40000"/>
              </a:prstClr>
            </a:outerShdw>
          </a:effectLst>
          <a:scene3d>
            <a:camera prst="orthographicFront"/>
            <a:lightRig rig="threePt" dir="t"/>
          </a:scene3d>
          <a:sp3d>
            <a:bevelT w="57150" h="31750"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sz="1350" noProof="1">
              <a:latin typeface="方正正中黑简体" charset="-122"/>
              <a:ea typeface="方正正中黑简体" charset="-122"/>
            </a:endParaRPr>
          </a:p>
        </p:txBody>
      </p:sp>
      <p:sp>
        <p:nvSpPr>
          <p:cNvPr id="57356" name="文本框 28"/>
          <p:cNvSpPr txBox="1">
            <a:spLocks noChangeArrowheads="1"/>
          </p:cNvSpPr>
          <p:nvPr/>
        </p:nvSpPr>
        <p:spPr bwMode="auto">
          <a:xfrm>
            <a:off x="621102" y="964360"/>
            <a:ext cx="7913298" cy="4646295"/>
          </a:xfrm>
          <a:prstGeom prst="rect">
            <a:avLst/>
          </a:prstGeom>
          <a:noFill/>
          <a:ln w="9525">
            <a:noFill/>
            <a:miter lim="800000"/>
          </a:ln>
        </p:spPr>
        <p:txBody>
          <a:bodyPr wrap="square">
            <a:spAutoFit/>
          </a:bodyPr>
          <a:lstStyle/>
          <a:p>
            <a:pPr>
              <a:defRPr/>
            </a:pPr>
            <a:endParaRPr lang="en-US" altLang="zh-CN" sz="1600" b="1" dirty="0" smtClean="0">
              <a:latin typeface="方正正中黑简体" charset="-122"/>
              <a:ea typeface="方正正中黑简体" charset="-122"/>
            </a:endParaRPr>
          </a:p>
          <a:p>
            <a:pPr>
              <a:defRPr/>
            </a:pPr>
            <a:r>
              <a:rPr lang="en-US" altLang="zh-CN" sz="1600" b="1" dirty="0" smtClean="0">
                <a:latin typeface="方正正中黑简体" charset="-122"/>
                <a:ea typeface="方正正中黑简体" charset="-122"/>
              </a:rPr>
              <a:t>3.</a:t>
            </a:r>
            <a:r>
              <a:rPr lang="zh-CN" altLang="zh-CN" sz="1600" b="1" dirty="0" smtClean="0">
                <a:latin typeface="方正正中黑简体" charset="-122"/>
                <a:ea typeface="方正正中黑简体" charset="-122"/>
              </a:rPr>
              <a:t>中西部地区和艰苦边远地区基层单位</a:t>
            </a:r>
            <a:r>
              <a:rPr lang="en-US" altLang="zh-CN" sz="1600" b="1" dirty="0" smtClean="0">
                <a:latin typeface="方正正中黑简体" charset="-122"/>
                <a:ea typeface="方正正中黑简体" charset="-122"/>
              </a:rPr>
              <a:t>:</a:t>
            </a:r>
            <a:endParaRPr lang="zh-CN" altLang="en-US" sz="1600" b="1" dirty="0">
              <a:latin typeface="方正正中黑简体" charset="-122"/>
              <a:ea typeface="方正正中黑简体" charset="-122"/>
            </a:endParaRPr>
          </a:p>
          <a:p>
            <a:pPr>
              <a:lnSpc>
                <a:spcPct val="150000"/>
              </a:lnSpc>
            </a:pPr>
            <a:r>
              <a:rPr lang="zh-CN" altLang="en-US" sz="1600" b="1" dirty="0" smtClean="0"/>
              <a:t> </a:t>
            </a:r>
            <a:r>
              <a:rPr lang="en-US" altLang="zh-CN" sz="1600" b="1" dirty="0" smtClean="0"/>
              <a:t>      </a:t>
            </a:r>
            <a:r>
              <a:rPr lang="zh-CN" altLang="en-US" sz="1600" b="1" dirty="0" smtClean="0"/>
              <a:t>西部地区是指西藏、内蒙古、广西、重庆、四川、贵州、云南、陕西、甘肃、青海、宁夏、新疆等</a:t>
            </a:r>
            <a:r>
              <a:rPr lang="en-US" sz="1600" b="1" dirty="0" smtClean="0"/>
              <a:t>12</a:t>
            </a:r>
            <a:r>
              <a:rPr lang="zh-CN" altLang="en-US" sz="1600" b="1" dirty="0" smtClean="0"/>
              <a:t>个省（自治区、直辖市）。</a:t>
            </a:r>
            <a:endParaRPr lang="en-US" altLang="zh-CN" sz="1600" b="1" dirty="0" smtClean="0"/>
          </a:p>
          <a:p>
            <a:pPr>
              <a:lnSpc>
                <a:spcPct val="150000"/>
              </a:lnSpc>
            </a:pPr>
            <a:r>
              <a:rPr lang="en-US" altLang="zh-CN" sz="1600" b="1" dirty="0" smtClean="0"/>
              <a:t>      </a:t>
            </a:r>
            <a:r>
              <a:rPr lang="zh-CN" altLang="en-US" sz="1600" b="1" dirty="0" smtClean="0"/>
              <a:t>中部地区是指河北、山西、吉林、黑龙江、安徽、江西、河南、湖北、湖南、海南等</a:t>
            </a:r>
            <a:r>
              <a:rPr lang="en-US" sz="1600" b="1" dirty="0" smtClean="0"/>
              <a:t> 10</a:t>
            </a:r>
            <a:r>
              <a:rPr lang="zh-CN" altLang="en-US" sz="1600" b="1" dirty="0" smtClean="0"/>
              <a:t>个省。艰苦边远地区是指除上述地区外，国务院规定的艰苦边远地区。</a:t>
            </a:r>
            <a:endParaRPr lang="en-US" altLang="zh-CN" sz="1600" b="1" dirty="0" smtClean="0"/>
          </a:p>
          <a:p>
            <a:pPr>
              <a:lnSpc>
                <a:spcPct val="150000"/>
              </a:lnSpc>
            </a:pPr>
            <a:r>
              <a:rPr lang="zh-CN" altLang="en-US" sz="1600" b="1" dirty="0" smtClean="0"/>
              <a:t>注：特殊情况</a:t>
            </a:r>
            <a:endParaRPr lang="en-US" altLang="zh-CN" sz="1600" b="1" dirty="0" smtClean="0"/>
          </a:p>
          <a:p>
            <a:pPr marL="0" lvl="1">
              <a:lnSpc>
                <a:spcPct val="150000"/>
              </a:lnSpc>
              <a:buSzPct val="100000"/>
            </a:pPr>
            <a:r>
              <a:rPr lang="zh-CN" altLang="en-US" sz="1600" b="1" dirty="0" smtClean="0">
                <a:sym typeface="+mn-ea"/>
              </a:rPr>
              <a:t>      虽工作单位位于东部地区，但实际工作岗位位于中西部地区县以下基层单位及艰苦行业生产第一线的。</a:t>
            </a:r>
            <a:r>
              <a:rPr lang="zh-CN" altLang="en-US" sz="1600" b="1" dirty="0" smtClean="0">
                <a:solidFill>
                  <a:srgbClr val="FF0000"/>
                </a:solidFill>
                <a:sym typeface="+mn-ea"/>
              </a:rPr>
              <a:t>（填写二次分配就业单位）</a:t>
            </a:r>
            <a:endParaRPr lang="zh-CN" altLang="en-US" sz="1600" b="1" dirty="0" smtClean="0">
              <a:solidFill>
                <a:srgbClr val="FF0000"/>
              </a:solidFill>
              <a:sym typeface="+mn-ea"/>
            </a:endParaRPr>
          </a:p>
          <a:p>
            <a:pPr marL="0" lvl="1">
              <a:lnSpc>
                <a:spcPct val="150000"/>
              </a:lnSpc>
              <a:buSzPct val="100000"/>
            </a:pPr>
            <a:r>
              <a:rPr lang="zh-CN" altLang="en-US" sz="1600" b="1" dirty="0" smtClean="0">
                <a:solidFill>
                  <a:srgbClr val="FF0000"/>
                </a:solidFill>
                <a:sym typeface="+mn-ea"/>
              </a:rPr>
              <a:t>      </a:t>
            </a:r>
            <a:r>
              <a:rPr lang="zh-CN" altLang="en-US" sz="1600" b="1" dirty="0" smtClean="0">
                <a:sym typeface="+mn-ea"/>
              </a:rPr>
              <a:t>在海上</a:t>
            </a:r>
            <a:r>
              <a:rPr lang="zh-CN" altLang="en-US" sz="1600" b="1" smtClean="0">
                <a:sym typeface="+mn-ea"/>
              </a:rPr>
              <a:t>作业的，应</a:t>
            </a:r>
            <a:r>
              <a:rPr lang="zh-CN" altLang="en-US" sz="1600" b="1" dirty="0" smtClean="0">
                <a:sym typeface="+mn-ea"/>
              </a:rPr>
              <a:t>提供工作船名或工作平台名称。 </a:t>
            </a:r>
            <a:r>
              <a:rPr lang="zh-CN" altLang="en-US" sz="1600" b="1" dirty="0" smtClean="0">
                <a:solidFill>
                  <a:srgbClr val="FF0000"/>
                </a:solidFill>
                <a:sym typeface="+mn-ea"/>
              </a:rPr>
              <a:t>（填写二次分配就业单位）</a:t>
            </a:r>
            <a:endParaRPr lang="zh-CN" altLang="en-US" sz="1600" b="1" dirty="0" smtClean="0">
              <a:solidFill>
                <a:srgbClr val="FF0000"/>
              </a:solidFill>
              <a:sym typeface="+mn-ea"/>
            </a:endParaRPr>
          </a:p>
          <a:p>
            <a:pPr marL="0" lvl="1">
              <a:lnSpc>
                <a:spcPct val="150000"/>
              </a:lnSpc>
              <a:buSzPct val="100000"/>
            </a:pPr>
            <a:r>
              <a:rPr lang="zh-CN" altLang="en-US" sz="1600" b="1" dirty="0" smtClean="0">
                <a:sym typeface="+mn-ea"/>
              </a:rPr>
              <a:t>     </a:t>
            </a:r>
            <a:endParaRPr lang="zh-CN" altLang="en-US" sz="1600" b="1" dirty="0" smtClean="0">
              <a:solidFill>
                <a:srgbClr val="FF0000"/>
              </a:solidFill>
              <a:sym typeface="+mn-ea"/>
            </a:endParaRPr>
          </a:p>
          <a:p>
            <a:pPr marL="0" lvl="1">
              <a:lnSpc>
                <a:spcPct val="150000"/>
              </a:lnSpc>
              <a:buSzPct val="100000"/>
            </a:pPr>
            <a:endParaRPr lang="zh-CN" altLang="en-US" sz="1600" b="1" dirty="0" smtClean="0">
              <a:solidFill>
                <a:srgbClr val="FF0000"/>
              </a:solidFill>
            </a:endParaRPr>
          </a:p>
          <a:p>
            <a:pPr>
              <a:lnSpc>
                <a:spcPct val="150000"/>
              </a:lnSpc>
            </a:pPr>
            <a:endParaRPr lang="zh-CN" altLang="en-US" sz="1600" b="1" dirty="0"/>
          </a:p>
        </p:txBody>
      </p:sp>
    </p:spTree>
  </p:cSld>
  <p:clrMapOvr>
    <a:masterClrMapping/>
  </p:clrMapOvr>
  <p:transition spd="slow">
    <p:fade/>
  </p:transition>
  <p:timing>
    <p:tnLst>
      <p:par>
        <p:cTn id="1" dur="indefinite" restart="never" nodeType="tmRoot"/>
      </p:par>
    </p:tnLst>
  </p:timing>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heme/theme1.xml><?xml version="1.0" encoding="utf-8"?>
<a:theme xmlns:a="http://schemas.openxmlformats.org/drawingml/2006/main" name="包图主题2">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包图主题2">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包图主题2">
  <a:themeElements>
    <a:clrScheme name="流畅">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effectLst>
          <a:outerShdw blurRad="50800" dist="50800" dir="5400000" algn="ctr" rotWithShape="0">
            <a:schemeClr val="tx1">
              <a:lumMod val="50000"/>
              <a:lumOff val="50000"/>
            </a:schemeClr>
          </a:outerShdw>
        </a:effectLst>
      </a:spPr>
      <a:bodyPr wrap="square" lIns="0" tIns="0" rIns="0" bIns="0" rtlCol="0">
        <a:noAutofit/>
      </a:bodyPr>
      <a:lstStyle>
        <a:defPPr>
          <a:lnSpc>
            <a:spcPts val="2250"/>
          </a:lnSpc>
          <a:defRPr sz="1500" b="1" dirty="0" smtClean="0">
            <a:solidFill>
              <a:srgbClr val="0E67B9"/>
            </a:solidFill>
            <a:latin typeface="微软雅黑" panose="020B0503020204020204" pitchFamily="34" charset="-122"/>
            <a:cs typeface="微软雅黑" panose="020B0503020204020204" pitchFamily="34" charset="-122"/>
          </a:defRPr>
        </a:defPPr>
      </a:lstStyle>
      <a:style>
        <a:lnRef idx="2">
          <a:schemeClr val="dk1"/>
        </a:lnRef>
        <a:fillRef idx="1">
          <a:schemeClr val="lt1"/>
        </a:fillRef>
        <a:effectRef idx="0">
          <a:schemeClr val="dk1"/>
        </a:effectRef>
        <a:fontRef idx="minor">
          <a:schemeClr val="dk1"/>
        </a:fontRef>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包图主题2</Template>
  <TotalTime>0</TotalTime>
  <Words>6711</Words>
  <Application>WPS 演示</Application>
  <PresentationFormat>全屏显示(16:9)</PresentationFormat>
  <Paragraphs>360</Paragraphs>
  <Slides>45</Slides>
  <Notes>43</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45</vt:i4>
      </vt:variant>
    </vt:vector>
  </HeadingPairs>
  <TitlesOfParts>
    <vt:vector size="58" baseType="lpstr">
      <vt:lpstr>Arial</vt:lpstr>
      <vt:lpstr>宋体</vt:lpstr>
      <vt:lpstr>Wingdings</vt:lpstr>
      <vt:lpstr>微软雅黑</vt:lpstr>
      <vt:lpstr>等线</vt:lpstr>
      <vt:lpstr>方正正中黑简体</vt:lpstr>
      <vt:lpstr>黑体</vt:lpstr>
      <vt:lpstr>仿宋</vt:lpstr>
      <vt:lpstr>Arial Unicode MS</vt:lpstr>
      <vt:lpstr>Times New Roman</vt:lpstr>
      <vt:lpstr>包图主题2</vt:lpstr>
      <vt:lpstr>1_包图主题2</vt:lpstr>
      <vt:lpstr>2_包图主题2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WIN7</dc:creator>
  <cp:lastModifiedBy>jackyzhu</cp:lastModifiedBy>
  <cp:revision>290</cp:revision>
  <dcterms:created xsi:type="dcterms:W3CDTF">2017-08-18T03:02:00Z</dcterms:created>
  <dcterms:modified xsi:type="dcterms:W3CDTF">2020-11-09T10:29:44Z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2052-11.1.0.10132</vt:lpwstr>
  </property>
  <property fmtid="{D5CDD505-2E9C-101B-9397-08002B2CF9AE}" pid="3" name="KSORubyTemplateID">
    <vt:lpwstr>2</vt:lpwstr>
  </property>
</Properties>
</file>